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81" r:id="rId18"/>
    <p:sldId id="277" r:id="rId19"/>
    <p:sldId id="278" r:id="rId20"/>
    <p:sldId id="279" r:id="rId21"/>
    <p:sldId id="280" r:id="rId22"/>
    <p:sldId id="274" r:id="rId23"/>
    <p:sldId id="275" r:id="rId24"/>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1AC35D31-EE13-4C7F-B4D2-5DF43DE7E01A}">
          <p14:sldIdLst>
            <p14:sldId id="256"/>
            <p14:sldId id="257"/>
            <p14:sldId id="258"/>
            <p14:sldId id="259"/>
            <p14:sldId id="260"/>
            <p14:sldId id="262"/>
            <p14:sldId id="261"/>
            <p14:sldId id="263"/>
            <p14:sldId id="264"/>
            <p14:sldId id="265"/>
            <p14:sldId id="266"/>
            <p14:sldId id="267"/>
            <p14:sldId id="268"/>
            <p14:sldId id="269"/>
            <p14:sldId id="270"/>
            <p14:sldId id="271"/>
            <p14:sldId id="281"/>
            <p14:sldId id="277"/>
            <p14:sldId id="278"/>
            <p14:sldId id="279"/>
            <p14:sldId id="280"/>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9CD6E4-7A7C-4B4F-99D8-B6D1540A141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8B5B171-1F2C-4132-B884-EE4FA64441BF}">
      <dgm:prSet/>
      <dgm:spPr/>
      <dgm:t>
        <a:bodyPr/>
        <a:lstStyle/>
        <a:p>
          <a:r>
            <a:rPr lang="ru-RU" b="0" i="0" dirty="0"/>
            <a:t>ВИЧ передается только тремя путями: </a:t>
          </a:r>
          <a:endParaRPr lang="en-US" dirty="0"/>
        </a:p>
      </dgm:t>
    </dgm:pt>
    <dgm:pt modelId="{2F70816D-5364-4D4D-8A80-216AE769B802}" type="parTrans" cxnId="{EEAE78D3-9E9A-4846-98DE-FD30E8584623}">
      <dgm:prSet/>
      <dgm:spPr/>
      <dgm:t>
        <a:bodyPr/>
        <a:lstStyle/>
        <a:p>
          <a:endParaRPr lang="en-US"/>
        </a:p>
      </dgm:t>
    </dgm:pt>
    <dgm:pt modelId="{E1FEA41A-6A64-4434-B45A-3EB3D7AA4C2A}" type="sibTrans" cxnId="{EEAE78D3-9E9A-4846-98DE-FD30E8584623}">
      <dgm:prSet/>
      <dgm:spPr/>
      <dgm:t>
        <a:bodyPr/>
        <a:lstStyle/>
        <a:p>
          <a:endParaRPr lang="en-US"/>
        </a:p>
      </dgm:t>
    </dgm:pt>
    <dgm:pt modelId="{F3A9BEDC-142D-4DBE-A3AA-8D264EB7A253}">
      <dgm:prSet/>
      <dgm:spPr/>
      <dgm:t>
        <a:bodyPr/>
        <a:lstStyle/>
        <a:p>
          <a:r>
            <a:rPr lang="ru-RU" b="0" i="0" dirty="0"/>
            <a:t>«кровь в кровь» (преимущественно через иглы и шприцы, загрязненные кровью больного ВИЧ-инфекцией); </a:t>
          </a:r>
          <a:endParaRPr lang="en-US" dirty="0"/>
        </a:p>
      </dgm:t>
    </dgm:pt>
    <dgm:pt modelId="{000C8D44-982E-4E0E-BEBC-A4D70D7E328B}" type="parTrans" cxnId="{CC3B705B-8A7C-42B4-8639-88FB43ABC806}">
      <dgm:prSet/>
      <dgm:spPr/>
      <dgm:t>
        <a:bodyPr/>
        <a:lstStyle/>
        <a:p>
          <a:endParaRPr lang="en-US"/>
        </a:p>
      </dgm:t>
    </dgm:pt>
    <dgm:pt modelId="{470FE727-FEEE-4525-9D7A-F47AC2E80F43}" type="sibTrans" cxnId="{CC3B705B-8A7C-42B4-8639-88FB43ABC806}">
      <dgm:prSet/>
      <dgm:spPr/>
      <dgm:t>
        <a:bodyPr/>
        <a:lstStyle/>
        <a:p>
          <a:endParaRPr lang="en-US"/>
        </a:p>
      </dgm:t>
    </dgm:pt>
    <dgm:pt modelId="{04A237EF-E59B-4560-82D7-EB66C50ED820}">
      <dgm:prSet/>
      <dgm:spPr/>
      <dgm:t>
        <a:bodyPr/>
        <a:lstStyle/>
        <a:p>
          <a:r>
            <a:rPr lang="ru-RU" b="0" i="0" dirty="0"/>
            <a:t>от матери ребенку (во время беременности, в родах и при грудном вскармливании).</a:t>
          </a:r>
          <a:endParaRPr lang="en-US" dirty="0"/>
        </a:p>
      </dgm:t>
    </dgm:pt>
    <dgm:pt modelId="{9DC05834-243E-4D05-8D38-4249F1BDF784}" type="parTrans" cxnId="{52A90097-660C-43DA-8A27-34350FB5D190}">
      <dgm:prSet/>
      <dgm:spPr/>
      <dgm:t>
        <a:bodyPr/>
        <a:lstStyle/>
        <a:p>
          <a:endParaRPr lang="en-US"/>
        </a:p>
      </dgm:t>
    </dgm:pt>
    <dgm:pt modelId="{C3BD6D57-6882-4C66-BDBF-3DD0F203F2CE}" type="sibTrans" cxnId="{52A90097-660C-43DA-8A27-34350FB5D190}">
      <dgm:prSet/>
      <dgm:spPr/>
      <dgm:t>
        <a:bodyPr/>
        <a:lstStyle/>
        <a:p>
          <a:endParaRPr lang="en-US"/>
        </a:p>
      </dgm:t>
    </dgm:pt>
    <dgm:pt modelId="{874CCC7C-CD8D-4A1D-B98B-CA7768E9FA09}">
      <dgm:prSet/>
      <dgm:spPr/>
      <dgm:t>
        <a:bodyPr/>
        <a:lstStyle/>
        <a:p>
          <a:r>
            <a:rPr lang="ru-RU" b="0" i="0" dirty="0"/>
            <a:t>половым путем (при любом незащищенном половом контакте, т.е. без презерватива); </a:t>
          </a:r>
          <a:endParaRPr lang="en-US" dirty="0"/>
        </a:p>
      </dgm:t>
    </dgm:pt>
    <dgm:pt modelId="{2BFBEC25-6859-4415-8273-61FFDE42DA74}" type="sibTrans" cxnId="{796AF936-9048-4101-A0F1-32A5224C7EA6}">
      <dgm:prSet/>
      <dgm:spPr/>
      <dgm:t>
        <a:bodyPr/>
        <a:lstStyle/>
        <a:p>
          <a:endParaRPr lang="en-US"/>
        </a:p>
      </dgm:t>
    </dgm:pt>
    <dgm:pt modelId="{9B8D336D-5B10-4738-876B-C2F0D1CF6CCB}" type="parTrans" cxnId="{796AF936-9048-4101-A0F1-32A5224C7EA6}">
      <dgm:prSet/>
      <dgm:spPr/>
      <dgm:t>
        <a:bodyPr/>
        <a:lstStyle/>
        <a:p>
          <a:endParaRPr lang="en-US"/>
        </a:p>
      </dgm:t>
    </dgm:pt>
    <dgm:pt modelId="{D55E9F68-B5D1-46F7-A651-95E87D7B0947}" type="pres">
      <dgm:prSet presAssocID="{539CD6E4-7A7C-4B4F-99D8-B6D1540A1418}" presName="linear" presStyleCnt="0">
        <dgm:presLayoutVars>
          <dgm:animLvl val="lvl"/>
          <dgm:resizeHandles val="exact"/>
        </dgm:presLayoutVars>
      </dgm:prSet>
      <dgm:spPr/>
      <dgm:t>
        <a:bodyPr/>
        <a:lstStyle/>
        <a:p>
          <a:endParaRPr lang="ru-RU"/>
        </a:p>
      </dgm:t>
    </dgm:pt>
    <dgm:pt modelId="{8D38A6C1-F823-4F65-9FC0-FC4ED1EB95C2}" type="pres">
      <dgm:prSet presAssocID="{F8B5B171-1F2C-4132-B884-EE4FA64441BF}" presName="parentText" presStyleLbl="node1" presStyleIdx="0" presStyleCnt="1" custLinFactNeighborX="-120" custLinFactNeighborY="-416">
        <dgm:presLayoutVars>
          <dgm:chMax val="0"/>
          <dgm:bulletEnabled val="1"/>
        </dgm:presLayoutVars>
      </dgm:prSet>
      <dgm:spPr/>
      <dgm:t>
        <a:bodyPr/>
        <a:lstStyle/>
        <a:p>
          <a:endParaRPr lang="ru-RU"/>
        </a:p>
      </dgm:t>
    </dgm:pt>
    <dgm:pt modelId="{A34B79F7-512B-456D-9E7F-A3CB4B654161}" type="pres">
      <dgm:prSet presAssocID="{F8B5B171-1F2C-4132-B884-EE4FA64441BF}" presName="childText" presStyleLbl="revTx" presStyleIdx="0" presStyleCnt="1">
        <dgm:presLayoutVars>
          <dgm:bulletEnabled val="1"/>
        </dgm:presLayoutVars>
      </dgm:prSet>
      <dgm:spPr/>
      <dgm:t>
        <a:bodyPr/>
        <a:lstStyle/>
        <a:p>
          <a:endParaRPr lang="ru-RU"/>
        </a:p>
      </dgm:t>
    </dgm:pt>
  </dgm:ptLst>
  <dgm:cxnLst>
    <dgm:cxn modelId="{CC3B705B-8A7C-42B4-8639-88FB43ABC806}" srcId="{F8B5B171-1F2C-4132-B884-EE4FA64441BF}" destId="{F3A9BEDC-142D-4DBE-A3AA-8D264EB7A253}" srcOrd="0" destOrd="0" parTransId="{000C8D44-982E-4E0E-BEBC-A4D70D7E328B}" sibTransId="{470FE727-FEEE-4525-9D7A-F47AC2E80F43}"/>
    <dgm:cxn modelId="{6C35B6EA-E810-4C7E-B9CD-6CCEE1174D6B}" type="presOf" srcId="{F8B5B171-1F2C-4132-B884-EE4FA64441BF}" destId="{8D38A6C1-F823-4F65-9FC0-FC4ED1EB95C2}" srcOrd="0" destOrd="0" presId="urn:microsoft.com/office/officeart/2005/8/layout/vList2"/>
    <dgm:cxn modelId="{213E12E9-DA99-45BC-8900-C0F826960AA8}" type="presOf" srcId="{874CCC7C-CD8D-4A1D-B98B-CA7768E9FA09}" destId="{A34B79F7-512B-456D-9E7F-A3CB4B654161}" srcOrd="0" destOrd="1" presId="urn:microsoft.com/office/officeart/2005/8/layout/vList2"/>
    <dgm:cxn modelId="{2A7E113B-28B9-4D8E-AED0-31F6D9F57D3D}" type="presOf" srcId="{F3A9BEDC-142D-4DBE-A3AA-8D264EB7A253}" destId="{A34B79F7-512B-456D-9E7F-A3CB4B654161}" srcOrd="0" destOrd="0" presId="urn:microsoft.com/office/officeart/2005/8/layout/vList2"/>
    <dgm:cxn modelId="{41C62873-8CC7-46E2-9511-76A5E0A2D478}" type="presOf" srcId="{539CD6E4-7A7C-4B4F-99D8-B6D1540A1418}" destId="{D55E9F68-B5D1-46F7-A651-95E87D7B0947}" srcOrd="0" destOrd="0" presId="urn:microsoft.com/office/officeart/2005/8/layout/vList2"/>
    <dgm:cxn modelId="{EEAE78D3-9E9A-4846-98DE-FD30E8584623}" srcId="{539CD6E4-7A7C-4B4F-99D8-B6D1540A1418}" destId="{F8B5B171-1F2C-4132-B884-EE4FA64441BF}" srcOrd="0" destOrd="0" parTransId="{2F70816D-5364-4D4D-8A80-216AE769B802}" sibTransId="{E1FEA41A-6A64-4434-B45A-3EB3D7AA4C2A}"/>
    <dgm:cxn modelId="{796AF936-9048-4101-A0F1-32A5224C7EA6}" srcId="{F8B5B171-1F2C-4132-B884-EE4FA64441BF}" destId="{874CCC7C-CD8D-4A1D-B98B-CA7768E9FA09}" srcOrd="1" destOrd="0" parTransId="{9B8D336D-5B10-4738-876B-C2F0D1CF6CCB}" sibTransId="{2BFBEC25-6859-4415-8273-61FFDE42DA74}"/>
    <dgm:cxn modelId="{52A90097-660C-43DA-8A27-34350FB5D190}" srcId="{F8B5B171-1F2C-4132-B884-EE4FA64441BF}" destId="{04A237EF-E59B-4560-82D7-EB66C50ED820}" srcOrd="2" destOrd="0" parTransId="{9DC05834-243E-4D05-8D38-4249F1BDF784}" sibTransId="{C3BD6D57-6882-4C66-BDBF-3DD0F203F2CE}"/>
    <dgm:cxn modelId="{5E548B68-B7B1-4A40-A775-6B896A85BE90}" type="presOf" srcId="{04A237EF-E59B-4560-82D7-EB66C50ED820}" destId="{A34B79F7-512B-456D-9E7F-A3CB4B654161}" srcOrd="0" destOrd="2" presId="urn:microsoft.com/office/officeart/2005/8/layout/vList2"/>
    <dgm:cxn modelId="{40935033-3872-4F24-8885-E45B7A81AA48}" type="presParOf" srcId="{D55E9F68-B5D1-46F7-A651-95E87D7B0947}" destId="{8D38A6C1-F823-4F65-9FC0-FC4ED1EB95C2}" srcOrd="0" destOrd="0" presId="urn:microsoft.com/office/officeart/2005/8/layout/vList2"/>
    <dgm:cxn modelId="{3337C495-7C2E-4FB2-B319-593302ACE438}" type="presParOf" srcId="{D55E9F68-B5D1-46F7-A651-95E87D7B0947}" destId="{A34B79F7-512B-456D-9E7F-A3CB4B65416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43216A-06F3-4470-95C4-BD938737EB54}" type="doc">
      <dgm:prSet loTypeId="urn:microsoft.com/office/officeart/2005/8/layout/vList2" loCatId="list" qsTypeId="urn:microsoft.com/office/officeart/2005/8/quickstyle/simple1" qsCatId="simple" csTypeId="urn:microsoft.com/office/officeart/2005/8/colors/accent1_1" csCatId="accent1"/>
      <dgm:spPr/>
      <dgm:t>
        <a:bodyPr/>
        <a:lstStyle/>
        <a:p>
          <a:endParaRPr lang="en-US"/>
        </a:p>
      </dgm:t>
    </dgm:pt>
    <dgm:pt modelId="{F8332A77-B595-4AFB-8AE7-AFE0AC174C3A}">
      <dgm:prSet/>
      <dgm:spPr/>
      <dgm:t>
        <a:bodyPr/>
        <a:lstStyle/>
        <a:p>
          <a:r>
            <a:rPr lang="ru-RU" b="0" i="0"/>
            <a:t>Кровь</a:t>
          </a:r>
          <a:endParaRPr lang="en-US"/>
        </a:p>
      </dgm:t>
    </dgm:pt>
    <dgm:pt modelId="{2EC27A85-5E00-4992-9C46-208EE49C3326}" type="parTrans" cxnId="{343EB91E-7B43-4887-B919-D95F752E7029}">
      <dgm:prSet/>
      <dgm:spPr/>
      <dgm:t>
        <a:bodyPr/>
        <a:lstStyle/>
        <a:p>
          <a:endParaRPr lang="en-US"/>
        </a:p>
      </dgm:t>
    </dgm:pt>
    <dgm:pt modelId="{178B3503-EECE-4F42-9D94-7D092D075D07}" type="sibTrans" cxnId="{343EB91E-7B43-4887-B919-D95F752E7029}">
      <dgm:prSet/>
      <dgm:spPr/>
      <dgm:t>
        <a:bodyPr/>
        <a:lstStyle/>
        <a:p>
          <a:endParaRPr lang="en-US"/>
        </a:p>
      </dgm:t>
    </dgm:pt>
    <dgm:pt modelId="{FAC74129-CC4F-4803-BBE2-89E5B743C703}">
      <dgm:prSet/>
      <dgm:spPr/>
      <dgm:t>
        <a:bodyPr/>
        <a:lstStyle/>
        <a:p>
          <a:r>
            <a:rPr lang="ru-RU" b="0" i="0"/>
            <a:t>Грудное молоко</a:t>
          </a:r>
          <a:endParaRPr lang="en-US"/>
        </a:p>
      </dgm:t>
    </dgm:pt>
    <dgm:pt modelId="{02ACF3AF-3853-4387-9314-8D7AA76E37F2}" type="parTrans" cxnId="{7688FC37-83B3-4E19-91B0-3665A9D44CE2}">
      <dgm:prSet/>
      <dgm:spPr/>
      <dgm:t>
        <a:bodyPr/>
        <a:lstStyle/>
        <a:p>
          <a:endParaRPr lang="en-US"/>
        </a:p>
      </dgm:t>
    </dgm:pt>
    <dgm:pt modelId="{6822D7E6-AA58-41CD-A57E-EB0E415CAD81}" type="sibTrans" cxnId="{7688FC37-83B3-4E19-91B0-3665A9D44CE2}">
      <dgm:prSet/>
      <dgm:spPr/>
      <dgm:t>
        <a:bodyPr/>
        <a:lstStyle/>
        <a:p>
          <a:endParaRPr lang="en-US"/>
        </a:p>
      </dgm:t>
    </dgm:pt>
    <dgm:pt modelId="{AC7CD6F9-8F99-4571-A1EA-0D8E4A63FD26}">
      <dgm:prSet/>
      <dgm:spPr/>
      <dgm:t>
        <a:bodyPr/>
        <a:lstStyle/>
        <a:p>
          <a:r>
            <a:rPr lang="ru-RU" b="0" i="0"/>
            <a:t>Сперму</a:t>
          </a:r>
          <a:endParaRPr lang="en-US"/>
        </a:p>
      </dgm:t>
    </dgm:pt>
    <dgm:pt modelId="{E8121434-88B8-46B2-8EBA-902BE797E046}" type="parTrans" cxnId="{10C785D3-31B1-49B3-9A80-F9F12E73F2A9}">
      <dgm:prSet/>
      <dgm:spPr/>
      <dgm:t>
        <a:bodyPr/>
        <a:lstStyle/>
        <a:p>
          <a:endParaRPr lang="en-US"/>
        </a:p>
      </dgm:t>
    </dgm:pt>
    <dgm:pt modelId="{594BA1EA-A905-429C-8AC2-60F01F9864AB}" type="sibTrans" cxnId="{10C785D3-31B1-49B3-9A80-F9F12E73F2A9}">
      <dgm:prSet/>
      <dgm:spPr/>
      <dgm:t>
        <a:bodyPr/>
        <a:lstStyle/>
        <a:p>
          <a:endParaRPr lang="en-US"/>
        </a:p>
      </dgm:t>
    </dgm:pt>
    <dgm:pt modelId="{7DA43761-D504-4BAC-BCAD-1AA7C95315D5}">
      <dgm:prSet/>
      <dgm:spPr/>
      <dgm:t>
        <a:bodyPr/>
        <a:lstStyle/>
        <a:p>
          <a:r>
            <a:rPr lang="ru-RU" b="0" i="0"/>
            <a:t>Вагинальный секрет</a:t>
          </a:r>
          <a:endParaRPr lang="en-US"/>
        </a:p>
      </dgm:t>
    </dgm:pt>
    <dgm:pt modelId="{C269F417-54B2-4E28-8555-607D5CC033AD}" type="parTrans" cxnId="{4D65EBE3-2368-42EC-BF08-D13E35E4F806}">
      <dgm:prSet/>
      <dgm:spPr/>
      <dgm:t>
        <a:bodyPr/>
        <a:lstStyle/>
        <a:p>
          <a:endParaRPr lang="en-US"/>
        </a:p>
      </dgm:t>
    </dgm:pt>
    <dgm:pt modelId="{ED22E7B8-9BD7-4B3D-8442-A686A7DF712D}" type="sibTrans" cxnId="{4D65EBE3-2368-42EC-BF08-D13E35E4F806}">
      <dgm:prSet/>
      <dgm:spPr/>
      <dgm:t>
        <a:bodyPr/>
        <a:lstStyle/>
        <a:p>
          <a:endParaRPr lang="en-US"/>
        </a:p>
      </dgm:t>
    </dgm:pt>
    <dgm:pt modelId="{4F68A3A7-E4A4-42E9-AA1C-A633194B179E}" type="pres">
      <dgm:prSet presAssocID="{AC43216A-06F3-4470-95C4-BD938737EB54}" presName="linear" presStyleCnt="0">
        <dgm:presLayoutVars>
          <dgm:animLvl val="lvl"/>
          <dgm:resizeHandles val="exact"/>
        </dgm:presLayoutVars>
      </dgm:prSet>
      <dgm:spPr/>
      <dgm:t>
        <a:bodyPr/>
        <a:lstStyle/>
        <a:p>
          <a:endParaRPr lang="ru-RU"/>
        </a:p>
      </dgm:t>
    </dgm:pt>
    <dgm:pt modelId="{23DCE021-1C26-4DEF-8CEB-92D547DA639B}" type="pres">
      <dgm:prSet presAssocID="{F8332A77-B595-4AFB-8AE7-AFE0AC174C3A}" presName="parentText" presStyleLbl="node1" presStyleIdx="0" presStyleCnt="4">
        <dgm:presLayoutVars>
          <dgm:chMax val="0"/>
          <dgm:bulletEnabled val="1"/>
        </dgm:presLayoutVars>
      </dgm:prSet>
      <dgm:spPr/>
      <dgm:t>
        <a:bodyPr/>
        <a:lstStyle/>
        <a:p>
          <a:endParaRPr lang="ru-RU"/>
        </a:p>
      </dgm:t>
    </dgm:pt>
    <dgm:pt modelId="{9E821273-0790-4400-A861-D20B35055E31}" type="pres">
      <dgm:prSet presAssocID="{178B3503-EECE-4F42-9D94-7D092D075D07}" presName="spacer" presStyleCnt="0"/>
      <dgm:spPr/>
    </dgm:pt>
    <dgm:pt modelId="{44F0DCAD-94A5-4A18-8D03-B103450C88F0}" type="pres">
      <dgm:prSet presAssocID="{FAC74129-CC4F-4803-BBE2-89E5B743C703}" presName="parentText" presStyleLbl="node1" presStyleIdx="1" presStyleCnt="4">
        <dgm:presLayoutVars>
          <dgm:chMax val="0"/>
          <dgm:bulletEnabled val="1"/>
        </dgm:presLayoutVars>
      </dgm:prSet>
      <dgm:spPr/>
      <dgm:t>
        <a:bodyPr/>
        <a:lstStyle/>
        <a:p>
          <a:endParaRPr lang="ru-RU"/>
        </a:p>
      </dgm:t>
    </dgm:pt>
    <dgm:pt modelId="{D3CDA816-DE82-40E7-B60C-0B68599F8054}" type="pres">
      <dgm:prSet presAssocID="{6822D7E6-AA58-41CD-A57E-EB0E415CAD81}" presName="spacer" presStyleCnt="0"/>
      <dgm:spPr/>
    </dgm:pt>
    <dgm:pt modelId="{7DF77FDF-F4F1-4680-BDF5-C8AA4D2D72F0}" type="pres">
      <dgm:prSet presAssocID="{AC7CD6F9-8F99-4571-A1EA-0D8E4A63FD26}" presName="parentText" presStyleLbl="node1" presStyleIdx="2" presStyleCnt="4">
        <dgm:presLayoutVars>
          <dgm:chMax val="0"/>
          <dgm:bulletEnabled val="1"/>
        </dgm:presLayoutVars>
      </dgm:prSet>
      <dgm:spPr/>
      <dgm:t>
        <a:bodyPr/>
        <a:lstStyle/>
        <a:p>
          <a:endParaRPr lang="ru-RU"/>
        </a:p>
      </dgm:t>
    </dgm:pt>
    <dgm:pt modelId="{ABACF451-F71F-477B-81F9-9EB79E0351A8}" type="pres">
      <dgm:prSet presAssocID="{594BA1EA-A905-429C-8AC2-60F01F9864AB}" presName="spacer" presStyleCnt="0"/>
      <dgm:spPr/>
    </dgm:pt>
    <dgm:pt modelId="{5715B0CE-F749-4C8C-A9AB-086E8E03B15D}" type="pres">
      <dgm:prSet presAssocID="{7DA43761-D504-4BAC-BCAD-1AA7C95315D5}" presName="parentText" presStyleLbl="node1" presStyleIdx="3" presStyleCnt="4">
        <dgm:presLayoutVars>
          <dgm:chMax val="0"/>
          <dgm:bulletEnabled val="1"/>
        </dgm:presLayoutVars>
      </dgm:prSet>
      <dgm:spPr/>
      <dgm:t>
        <a:bodyPr/>
        <a:lstStyle/>
        <a:p>
          <a:endParaRPr lang="ru-RU"/>
        </a:p>
      </dgm:t>
    </dgm:pt>
  </dgm:ptLst>
  <dgm:cxnLst>
    <dgm:cxn modelId="{7688FC37-83B3-4E19-91B0-3665A9D44CE2}" srcId="{AC43216A-06F3-4470-95C4-BD938737EB54}" destId="{FAC74129-CC4F-4803-BBE2-89E5B743C703}" srcOrd="1" destOrd="0" parTransId="{02ACF3AF-3853-4387-9314-8D7AA76E37F2}" sibTransId="{6822D7E6-AA58-41CD-A57E-EB0E415CAD81}"/>
    <dgm:cxn modelId="{EADB32BE-3389-40F9-AF6D-55AC165F7C5F}" type="presOf" srcId="{AC7CD6F9-8F99-4571-A1EA-0D8E4A63FD26}" destId="{7DF77FDF-F4F1-4680-BDF5-C8AA4D2D72F0}" srcOrd="0" destOrd="0" presId="urn:microsoft.com/office/officeart/2005/8/layout/vList2"/>
    <dgm:cxn modelId="{94095CF1-C50F-492F-A131-BD5A489C59AF}" type="presOf" srcId="{F8332A77-B595-4AFB-8AE7-AFE0AC174C3A}" destId="{23DCE021-1C26-4DEF-8CEB-92D547DA639B}" srcOrd="0" destOrd="0" presId="urn:microsoft.com/office/officeart/2005/8/layout/vList2"/>
    <dgm:cxn modelId="{343EB91E-7B43-4887-B919-D95F752E7029}" srcId="{AC43216A-06F3-4470-95C4-BD938737EB54}" destId="{F8332A77-B595-4AFB-8AE7-AFE0AC174C3A}" srcOrd="0" destOrd="0" parTransId="{2EC27A85-5E00-4992-9C46-208EE49C3326}" sibTransId="{178B3503-EECE-4F42-9D94-7D092D075D07}"/>
    <dgm:cxn modelId="{4D65EBE3-2368-42EC-BF08-D13E35E4F806}" srcId="{AC43216A-06F3-4470-95C4-BD938737EB54}" destId="{7DA43761-D504-4BAC-BCAD-1AA7C95315D5}" srcOrd="3" destOrd="0" parTransId="{C269F417-54B2-4E28-8555-607D5CC033AD}" sibTransId="{ED22E7B8-9BD7-4B3D-8442-A686A7DF712D}"/>
    <dgm:cxn modelId="{EB55BFB9-95BD-43F4-9B06-9E18D20F92AF}" type="presOf" srcId="{FAC74129-CC4F-4803-BBE2-89E5B743C703}" destId="{44F0DCAD-94A5-4A18-8D03-B103450C88F0}" srcOrd="0" destOrd="0" presId="urn:microsoft.com/office/officeart/2005/8/layout/vList2"/>
    <dgm:cxn modelId="{F5E2937E-CD4E-423C-AC84-07D78610C229}" type="presOf" srcId="{AC43216A-06F3-4470-95C4-BD938737EB54}" destId="{4F68A3A7-E4A4-42E9-AA1C-A633194B179E}" srcOrd="0" destOrd="0" presId="urn:microsoft.com/office/officeart/2005/8/layout/vList2"/>
    <dgm:cxn modelId="{10C785D3-31B1-49B3-9A80-F9F12E73F2A9}" srcId="{AC43216A-06F3-4470-95C4-BD938737EB54}" destId="{AC7CD6F9-8F99-4571-A1EA-0D8E4A63FD26}" srcOrd="2" destOrd="0" parTransId="{E8121434-88B8-46B2-8EBA-902BE797E046}" sibTransId="{594BA1EA-A905-429C-8AC2-60F01F9864AB}"/>
    <dgm:cxn modelId="{23DC1037-623D-4746-BA21-3AF1524F9881}" type="presOf" srcId="{7DA43761-D504-4BAC-BCAD-1AA7C95315D5}" destId="{5715B0CE-F749-4C8C-A9AB-086E8E03B15D}" srcOrd="0" destOrd="0" presId="urn:microsoft.com/office/officeart/2005/8/layout/vList2"/>
    <dgm:cxn modelId="{4BD4FEF0-361F-46E1-8E62-8AD2C726EB96}" type="presParOf" srcId="{4F68A3A7-E4A4-42E9-AA1C-A633194B179E}" destId="{23DCE021-1C26-4DEF-8CEB-92D547DA639B}" srcOrd="0" destOrd="0" presId="urn:microsoft.com/office/officeart/2005/8/layout/vList2"/>
    <dgm:cxn modelId="{CEA7F362-43C0-4899-AA2A-0ED4AB78A931}" type="presParOf" srcId="{4F68A3A7-E4A4-42E9-AA1C-A633194B179E}" destId="{9E821273-0790-4400-A861-D20B35055E31}" srcOrd="1" destOrd="0" presId="urn:microsoft.com/office/officeart/2005/8/layout/vList2"/>
    <dgm:cxn modelId="{F0A0D6E9-3D6D-40B0-9DF0-D22EC6A084CC}" type="presParOf" srcId="{4F68A3A7-E4A4-42E9-AA1C-A633194B179E}" destId="{44F0DCAD-94A5-4A18-8D03-B103450C88F0}" srcOrd="2" destOrd="0" presId="urn:microsoft.com/office/officeart/2005/8/layout/vList2"/>
    <dgm:cxn modelId="{B802A7E4-4CC2-42AF-AAA8-1E9965B0F5F9}" type="presParOf" srcId="{4F68A3A7-E4A4-42E9-AA1C-A633194B179E}" destId="{D3CDA816-DE82-40E7-B60C-0B68599F8054}" srcOrd="3" destOrd="0" presId="urn:microsoft.com/office/officeart/2005/8/layout/vList2"/>
    <dgm:cxn modelId="{7DD24ED1-36E1-46A1-8248-CDD0594A5265}" type="presParOf" srcId="{4F68A3A7-E4A4-42E9-AA1C-A633194B179E}" destId="{7DF77FDF-F4F1-4680-BDF5-C8AA4D2D72F0}" srcOrd="4" destOrd="0" presId="urn:microsoft.com/office/officeart/2005/8/layout/vList2"/>
    <dgm:cxn modelId="{284C4E89-6CE6-4A1D-B5E4-DC593E1AB3BC}" type="presParOf" srcId="{4F68A3A7-E4A4-42E9-AA1C-A633194B179E}" destId="{ABACF451-F71F-477B-81F9-9EB79E0351A8}" srcOrd="5" destOrd="0" presId="urn:microsoft.com/office/officeart/2005/8/layout/vList2"/>
    <dgm:cxn modelId="{21FC439D-17F8-467C-BAF2-622AE7352560}" type="presParOf" srcId="{4F68A3A7-E4A4-42E9-AA1C-A633194B179E}" destId="{5715B0CE-F749-4C8C-A9AB-086E8E03B15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8A6C1-F823-4F65-9FC0-FC4ED1EB95C2}">
      <dsp:nvSpPr>
        <dsp:cNvPr id="0" name=""/>
        <dsp:cNvSpPr/>
      </dsp:nvSpPr>
      <dsp:spPr>
        <a:xfrm>
          <a:off x="0" y="3977"/>
          <a:ext cx="10895369" cy="83947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ru-RU" sz="3500" b="0" i="0" kern="1200" dirty="0"/>
            <a:t>ВИЧ передается только тремя путями: </a:t>
          </a:r>
          <a:endParaRPr lang="en-US" sz="3500" kern="1200" dirty="0"/>
        </a:p>
      </dsp:txBody>
      <dsp:txXfrm>
        <a:off x="40980" y="44957"/>
        <a:ext cx="10813409" cy="757514"/>
      </dsp:txXfrm>
    </dsp:sp>
    <dsp:sp modelId="{A34B79F7-512B-456D-9E7F-A3CB4B654161}">
      <dsp:nvSpPr>
        <dsp:cNvPr id="0" name=""/>
        <dsp:cNvSpPr/>
      </dsp:nvSpPr>
      <dsp:spPr>
        <a:xfrm>
          <a:off x="0" y="854000"/>
          <a:ext cx="10895369" cy="2535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928"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ru-RU" sz="2700" b="0" i="0" kern="1200" dirty="0"/>
            <a:t>«кровь в кровь» (преимущественно через иглы и шприцы, загрязненные кровью больного ВИЧ-инфекцией); </a:t>
          </a:r>
          <a:endParaRPr lang="en-US" sz="2700" kern="1200" dirty="0"/>
        </a:p>
        <a:p>
          <a:pPr marL="228600" lvl="1" indent="-228600" algn="l" defTabSz="1200150">
            <a:lnSpc>
              <a:spcPct val="90000"/>
            </a:lnSpc>
            <a:spcBef>
              <a:spcPct val="0"/>
            </a:spcBef>
            <a:spcAft>
              <a:spcPct val="20000"/>
            </a:spcAft>
            <a:buChar char="••"/>
          </a:pPr>
          <a:r>
            <a:rPr lang="ru-RU" sz="2700" b="0" i="0" kern="1200" dirty="0"/>
            <a:t>половым путем (при любом незащищенном половом контакте, т.е. без презерватива); </a:t>
          </a:r>
          <a:endParaRPr lang="en-US" sz="2700" kern="1200" dirty="0"/>
        </a:p>
        <a:p>
          <a:pPr marL="228600" lvl="1" indent="-228600" algn="l" defTabSz="1200150">
            <a:lnSpc>
              <a:spcPct val="90000"/>
            </a:lnSpc>
            <a:spcBef>
              <a:spcPct val="0"/>
            </a:spcBef>
            <a:spcAft>
              <a:spcPct val="20000"/>
            </a:spcAft>
            <a:buChar char="••"/>
          </a:pPr>
          <a:r>
            <a:rPr lang="ru-RU" sz="2700" b="0" i="0" kern="1200" dirty="0"/>
            <a:t>от матери ребенку (во время беременности, в родах и при грудном вскармливании).</a:t>
          </a:r>
          <a:endParaRPr lang="en-US" sz="2700" kern="1200" dirty="0"/>
        </a:p>
      </dsp:txBody>
      <dsp:txXfrm>
        <a:off x="0" y="854000"/>
        <a:ext cx="10895369" cy="2535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DCE021-1C26-4DEF-8CEB-92D547DA639B}">
      <dsp:nvSpPr>
        <dsp:cNvPr id="0" name=""/>
        <dsp:cNvSpPr/>
      </dsp:nvSpPr>
      <dsp:spPr>
        <a:xfrm>
          <a:off x="0" y="37530"/>
          <a:ext cx="6496050" cy="103135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ru-RU" sz="4300" b="0" i="0" kern="1200"/>
            <a:t>Кровь</a:t>
          </a:r>
          <a:endParaRPr lang="en-US" sz="4300" kern="1200"/>
        </a:p>
      </dsp:txBody>
      <dsp:txXfrm>
        <a:off x="50347" y="87877"/>
        <a:ext cx="6395356" cy="930660"/>
      </dsp:txXfrm>
    </dsp:sp>
    <dsp:sp modelId="{44F0DCAD-94A5-4A18-8D03-B103450C88F0}">
      <dsp:nvSpPr>
        <dsp:cNvPr id="0" name=""/>
        <dsp:cNvSpPr/>
      </dsp:nvSpPr>
      <dsp:spPr>
        <a:xfrm>
          <a:off x="0" y="1192725"/>
          <a:ext cx="6496050" cy="103135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ru-RU" sz="4300" b="0" i="0" kern="1200"/>
            <a:t>Грудное молоко</a:t>
          </a:r>
          <a:endParaRPr lang="en-US" sz="4300" kern="1200"/>
        </a:p>
      </dsp:txBody>
      <dsp:txXfrm>
        <a:off x="50347" y="1243072"/>
        <a:ext cx="6395356" cy="930660"/>
      </dsp:txXfrm>
    </dsp:sp>
    <dsp:sp modelId="{7DF77FDF-F4F1-4680-BDF5-C8AA4D2D72F0}">
      <dsp:nvSpPr>
        <dsp:cNvPr id="0" name=""/>
        <dsp:cNvSpPr/>
      </dsp:nvSpPr>
      <dsp:spPr>
        <a:xfrm>
          <a:off x="0" y="2347920"/>
          <a:ext cx="6496050" cy="103135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ru-RU" sz="4300" b="0" i="0" kern="1200"/>
            <a:t>Сперму</a:t>
          </a:r>
          <a:endParaRPr lang="en-US" sz="4300" kern="1200"/>
        </a:p>
      </dsp:txBody>
      <dsp:txXfrm>
        <a:off x="50347" y="2398267"/>
        <a:ext cx="6395356" cy="930660"/>
      </dsp:txXfrm>
    </dsp:sp>
    <dsp:sp modelId="{5715B0CE-F749-4C8C-A9AB-086E8E03B15D}">
      <dsp:nvSpPr>
        <dsp:cNvPr id="0" name=""/>
        <dsp:cNvSpPr/>
      </dsp:nvSpPr>
      <dsp:spPr>
        <a:xfrm>
          <a:off x="0" y="3503115"/>
          <a:ext cx="6496050" cy="1031354"/>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lvl="0" algn="l" defTabSz="1911350">
            <a:lnSpc>
              <a:spcPct val="90000"/>
            </a:lnSpc>
            <a:spcBef>
              <a:spcPct val="0"/>
            </a:spcBef>
            <a:spcAft>
              <a:spcPct val="35000"/>
            </a:spcAft>
          </a:pPr>
          <a:r>
            <a:rPr lang="ru-RU" sz="4300" b="0" i="0" kern="1200"/>
            <a:t>Вагинальный секрет</a:t>
          </a:r>
          <a:endParaRPr lang="en-US" sz="4300" kern="1200"/>
        </a:p>
      </dsp:txBody>
      <dsp:txXfrm>
        <a:off x="50347" y="3553462"/>
        <a:ext cx="6395356" cy="9306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834511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3536339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197530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4BF067A-32A1-4FE3-8A54-205510ACF567}" type="datetimeFigureOut">
              <a:rPr lang="ru-RU" smtClean="0"/>
              <a:t>06.05.2019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2158213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4BF067A-32A1-4FE3-8A54-205510ACF567}" type="datetimeFigureOut">
              <a:rPr lang="ru-RU" smtClean="0"/>
              <a:t>06.05.2019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76498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4BF067A-32A1-4FE3-8A54-205510ACF567}" type="datetimeFigureOut">
              <a:rPr lang="ru-RU" smtClean="0"/>
              <a:t>06.05.2019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714747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4BF067A-32A1-4FE3-8A54-205510ACF567}" type="datetimeFigureOut">
              <a:rPr lang="ru-RU" smtClean="0"/>
              <a:t>06.05.2019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1360070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4BF067A-32A1-4FE3-8A54-205510ACF567}" type="datetimeFigureOut">
              <a:rPr lang="ru-RU" smtClean="0"/>
              <a:t>06.05.2019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692479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4BF067A-32A1-4FE3-8A54-205510ACF567}" type="datetimeFigureOut">
              <a:rPr lang="ru-RU" smtClean="0"/>
              <a:t>06.05.2019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3559274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1312682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050462-D7DC-40BC-BEF9-C1750673C256}" type="slidenum">
              <a:rPr lang="ru-RU" smtClean="0"/>
              <a:t>‹#›</a:t>
            </a:fld>
            <a:endParaRPr lang="ru-RU"/>
          </a:p>
        </p:txBody>
      </p:sp>
    </p:spTree>
    <p:extLst>
      <p:ext uri="{BB962C8B-B14F-4D97-AF65-F5344CB8AC3E}">
        <p14:creationId xmlns:p14="http://schemas.microsoft.com/office/powerpoint/2010/main" val="3400968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F067A-32A1-4FE3-8A54-205510ACF567}" type="datetimeFigureOut">
              <a:rPr lang="ru-RU" smtClean="0"/>
              <a:t>06.05.2019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50462-D7DC-40BC-BEF9-C1750673C256}" type="slidenum">
              <a:rPr lang="ru-RU" smtClean="0"/>
              <a:t>‹#›</a:t>
            </a:fld>
            <a:endParaRPr lang="ru-RU"/>
          </a:p>
        </p:txBody>
      </p:sp>
    </p:spTree>
    <p:extLst>
      <p:ext uri="{BB962C8B-B14F-4D97-AF65-F5344CB8AC3E}">
        <p14:creationId xmlns:p14="http://schemas.microsoft.com/office/powerpoint/2010/main" val="59089289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88000"/>
                <a:satMod val="130000"/>
                <a:lumMod val="124000"/>
              </a:schemeClr>
            </a:gs>
            <a:gs pos="100000">
              <a:schemeClr val="bg2">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DE27238C-8EAF-4098-86E6-7723B7DAE60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9" name="Freeform 36">
            <a:extLst>
              <a:ext uri="{FF2B5EF4-FFF2-40B4-BE49-F238E27FC236}">
                <a16:creationId xmlns:a16="http://schemas.microsoft.com/office/drawing/2014/main" xmlns="" id="{992F97B1-1891-4FCC-9E5F-BA97EDB48F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9351010"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lumMod val="60000"/>
              <a:lumOff val="40000"/>
              <a:alpha val="20000"/>
            </a:schemeClr>
          </a:solidFill>
          <a:ln>
            <a:noFill/>
          </a:ln>
        </p:spPr>
        <p:txBody>
          <a:bodyPr rtlCol="0" anchor="ctr"/>
          <a:lstStyle/>
          <a:p>
            <a:pPr algn="ctr"/>
            <a:endParaRPr lang="en-US"/>
          </a:p>
        </p:txBody>
      </p:sp>
      <p:sp useBgFill="1">
        <p:nvSpPr>
          <p:cNvPr id="11" name="Freeform: Shape 10">
            <a:extLst>
              <a:ext uri="{FF2B5EF4-FFF2-40B4-BE49-F238E27FC236}">
                <a16:creationId xmlns:a16="http://schemas.microsoft.com/office/drawing/2014/main" xmlns="" id="{78C6C821-FEE1-4EB6-9590-C021440C77D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5" y="0"/>
            <a:ext cx="9700459" cy="6858001"/>
          </a:xfrm>
          <a:custGeom>
            <a:avLst/>
            <a:gdLst>
              <a:gd name="connsiteX0" fmla="*/ 0 w 9700459"/>
              <a:gd name="connsiteY0" fmla="*/ 0 h 6858001"/>
              <a:gd name="connsiteX1" fmla="*/ 1323975 w 9700459"/>
              <a:gd name="connsiteY1" fmla="*/ 0 h 6858001"/>
              <a:gd name="connsiteX2" fmla="*/ 1517015 w 9700459"/>
              <a:gd name="connsiteY2" fmla="*/ 0 h 6858001"/>
              <a:gd name="connsiteX3" fmla="*/ 3241265 w 9700459"/>
              <a:gd name="connsiteY3" fmla="*/ 0 h 6858001"/>
              <a:gd name="connsiteX4" fmla="*/ 3241265 w 9700459"/>
              <a:gd name="connsiteY4" fmla="*/ 1 h 6858001"/>
              <a:gd name="connsiteX5" fmla="*/ 8355744 w 9700459"/>
              <a:gd name="connsiteY5" fmla="*/ 1 h 6858001"/>
              <a:gd name="connsiteX6" fmla="*/ 8355744 w 9700459"/>
              <a:gd name="connsiteY6" fmla="*/ 0 h 6858001"/>
              <a:gd name="connsiteX7" fmla="*/ 9699282 w 9700459"/>
              <a:gd name="connsiteY7" fmla="*/ 0 h 6858001"/>
              <a:gd name="connsiteX8" fmla="*/ 9674237 w 9700459"/>
              <a:gd name="connsiteY8" fmla="*/ 155677 h 6858001"/>
              <a:gd name="connsiteX9" fmla="*/ 9650368 w 9700459"/>
              <a:gd name="connsiteY9" fmla="*/ 310668 h 6858001"/>
              <a:gd name="connsiteX10" fmla="*/ 9627004 w 9700459"/>
              <a:gd name="connsiteY10" fmla="*/ 466344 h 6858001"/>
              <a:gd name="connsiteX11" fmla="*/ 9607001 w 9700459"/>
              <a:gd name="connsiteY11" fmla="*/ 622707 h 6858001"/>
              <a:gd name="connsiteX12" fmla="*/ 9586830 w 9700459"/>
              <a:gd name="connsiteY12" fmla="*/ 778383 h 6858001"/>
              <a:gd name="connsiteX13" fmla="*/ 9568004 w 9700459"/>
              <a:gd name="connsiteY13" fmla="*/ 934746 h 6858001"/>
              <a:gd name="connsiteX14" fmla="*/ 9551868 w 9700459"/>
              <a:gd name="connsiteY14" fmla="*/ 1089051 h 6858001"/>
              <a:gd name="connsiteX15" fmla="*/ 9536572 w 9700459"/>
              <a:gd name="connsiteY15" fmla="*/ 1245413 h 6858001"/>
              <a:gd name="connsiteX16" fmla="*/ 9522620 w 9700459"/>
              <a:gd name="connsiteY16" fmla="*/ 1401090 h 6858001"/>
              <a:gd name="connsiteX17" fmla="*/ 9510518 w 9700459"/>
              <a:gd name="connsiteY17" fmla="*/ 1554023 h 6858001"/>
              <a:gd name="connsiteX18" fmla="*/ 9498415 w 9700459"/>
              <a:gd name="connsiteY18" fmla="*/ 1709014 h 6858001"/>
              <a:gd name="connsiteX19" fmla="*/ 9488330 w 9700459"/>
              <a:gd name="connsiteY19" fmla="*/ 1861947 h 6858001"/>
              <a:gd name="connsiteX20" fmla="*/ 9480430 w 9700459"/>
              <a:gd name="connsiteY20" fmla="*/ 2014881 h 6858001"/>
              <a:gd name="connsiteX21" fmla="*/ 9472193 w 9700459"/>
              <a:gd name="connsiteY21" fmla="*/ 2167128 h 6858001"/>
              <a:gd name="connsiteX22" fmla="*/ 9465302 w 9700459"/>
              <a:gd name="connsiteY22" fmla="*/ 2318004 h 6858001"/>
              <a:gd name="connsiteX23" fmla="*/ 9460427 w 9700459"/>
              <a:gd name="connsiteY23" fmla="*/ 2467509 h 6858001"/>
              <a:gd name="connsiteX24" fmla="*/ 9456225 w 9700459"/>
              <a:gd name="connsiteY24" fmla="*/ 2617013 h 6858001"/>
              <a:gd name="connsiteX25" fmla="*/ 9452191 w 9700459"/>
              <a:gd name="connsiteY25" fmla="*/ 2765146 h 6858001"/>
              <a:gd name="connsiteX26" fmla="*/ 9450342 w 9700459"/>
              <a:gd name="connsiteY26" fmla="*/ 2911221 h 6858001"/>
              <a:gd name="connsiteX27" fmla="*/ 9448325 w 9700459"/>
              <a:gd name="connsiteY27" fmla="*/ 3057297 h 6858001"/>
              <a:gd name="connsiteX28" fmla="*/ 9447316 w 9700459"/>
              <a:gd name="connsiteY28" fmla="*/ 3201315 h 6858001"/>
              <a:gd name="connsiteX29" fmla="*/ 9448325 w 9700459"/>
              <a:gd name="connsiteY29" fmla="*/ 3343961 h 6858001"/>
              <a:gd name="connsiteX30" fmla="*/ 9448325 w 9700459"/>
              <a:gd name="connsiteY30" fmla="*/ 3485236 h 6858001"/>
              <a:gd name="connsiteX31" fmla="*/ 9450342 w 9700459"/>
              <a:gd name="connsiteY31" fmla="*/ 3625139 h 6858001"/>
              <a:gd name="connsiteX32" fmla="*/ 9453367 w 9700459"/>
              <a:gd name="connsiteY32" fmla="*/ 3762299 h 6858001"/>
              <a:gd name="connsiteX33" fmla="*/ 9456225 w 9700459"/>
              <a:gd name="connsiteY33" fmla="*/ 3898087 h 6858001"/>
              <a:gd name="connsiteX34" fmla="*/ 9459419 w 9700459"/>
              <a:gd name="connsiteY34" fmla="*/ 4031133 h 6858001"/>
              <a:gd name="connsiteX35" fmla="*/ 9464293 w 9700459"/>
              <a:gd name="connsiteY35" fmla="*/ 4163492 h 6858001"/>
              <a:gd name="connsiteX36" fmla="*/ 9469504 w 9700459"/>
              <a:gd name="connsiteY36" fmla="*/ 4293793 h 6858001"/>
              <a:gd name="connsiteX37" fmla="*/ 9474210 w 9700459"/>
              <a:gd name="connsiteY37" fmla="*/ 4421352 h 6858001"/>
              <a:gd name="connsiteX38" fmla="*/ 9487490 w 9700459"/>
              <a:gd name="connsiteY38" fmla="*/ 4670298 h 6858001"/>
              <a:gd name="connsiteX39" fmla="*/ 9501609 w 9700459"/>
              <a:gd name="connsiteY39" fmla="*/ 4908956 h 6858001"/>
              <a:gd name="connsiteX40" fmla="*/ 9516401 w 9700459"/>
              <a:gd name="connsiteY40" fmla="*/ 5138013 h 6858001"/>
              <a:gd name="connsiteX41" fmla="*/ 9532706 w 9700459"/>
              <a:gd name="connsiteY41" fmla="*/ 5354726 h 6858001"/>
              <a:gd name="connsiteX42" fmla="*/ 9549683 w 9700459"/>
              <a:gd name="connsiteY42" fmla="*/ 5561838 h 6858001"/>
              <a:gd name="connsiteX43" fmla="*/ 9568004 w 9700459"/>
              <a:gd name="connsiteY43" fmla="*/ 5753862 h 6858001"/>
              <a:gd name="connsiteX44" fmla="*/ 9585990 w 9700459"/>
              <a:gd name="connsiteY44" fmla="*/ 5934227 h 6858001"/>
              <a:gd name="connsiteX45" fmla="*/ 9603975 w 9700459"/>
              <a:gd name="connsiteY45" fmla="*/ 6100191 h 6858001"/>
              <a:gd name="connsiteX46" fmla="*/ 9620952 w 9700459"/>
              <a:gd name="connsiteY46" fmla="*/ 6252438 h 6858001"/>
              <a:gd name="connsiteX47" fmla="*/ 9637089 w 9700459"/>
              <a:gd name="connsiteY47" fmla="*/ 6387541 h 6858001"/>
              <a:gd name="connsiteX48" fmla="*/ 9652385 w 9700459"/>
              <a:gd name="connsiteY48" fmla="*/ 6509613 h 6858001"/>
              <a:gd name="connsiteX49" fmla="*/ 9665160 w 9700459"/>
              <a:gd name="connsiteY49" fmla="*/ 6612483 h 6858001"/>
              <a:gd name="connsiteX50" fmla="*/ 9677262 w 9700459"/>
              <a:gd name="connsiteY50" fmla="*/ 6698894 h 6858001"/>
              <a:gd name="connsiteX51" fmla="*/ 9694576 w 9700459"/>
              <a:gd name="connsiteY51" fmla="*/ 6817538 h 6858001"/>
              <a:gd name="connsiteX52" fmla="*/ 9700459 w 9700459"/>
              <a:gd name="connsiteY52" fmla="*/ 6858000 h 6858001"/>
              <a:gd name="connsiteX53" fmla="*/ 8795105 w 9700459"/>
              <a:gd name="connsiteY53" fmla="*/ 6858000 h 6858001"/>
              <a:gd name="connsiteX54" fmla="*/ 8795105 w 9700459"/>
              <a:gd name="connsiteY54" fmla="*/ 6858001 h 6858001"/>
              <a:gd name="connsiteX55" fmla="*/ 2704541 w 9700459"/>
              <a:gd name="connsiteY55" fmla="*/ 6858001 h 6858001"/>
              <a:gd name="connsiteX56" fmla="*/ 2704541 w 9700459"/>
              <a:gd name="connsiteY56" fmla="*/ 6858000 h 6858001"/>
              <a:gd name="connsiteX57" fmla="*/ 1517015 w 9700459"/>
              <a:gd name="connsiteY57" fmla="*/ 6858000 h 6858001"/>
              <a:gd name="connsiteX58" fmla="*/ 1323975 w 9700459"/>
              <a:gd name="connsiteY58" fmla="*/ 6858000 h 6858001"/>
              <a:gd name="connsiteX59" fmla="*/ 0 w 9700459"/>
              <a:gd name="connsiteY5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00459" h="6858001">
                <a:moveTo>
                  <a:pt x="0" y="0"/>
                </a:moveTo>
                <a:lnTo>
                  <a:pt x="1323975" y="0"/>
                </a:lnTo>
                <a:lnTo>
                  <a:pt x="1517015" y="0"/>
                </a:lnTo>
                <a:lnTo>
                  <a:pt x="3241265" y="0"/>
                </a:lnTo>
                <a:lnTo>
                  <a:pt x="3241265" y="1"/>
                </a:lnTo>
                <a:lnTo>
                  <a:pt x="8355744" y="1"/>
                </a:lnTo>
                <a:lnTo>
                  <a:pt x="8355744" y="0"/>
                </a:lnTo>
                <a:lnTo>
                  <a:pt x="9699282" y="0"/>
                </a:lnTo>
                <a:lnTo>
                  <a:pt x="9674237" y="155677"/>
                </a:lnTo>
                <a:lnTo>
                  <a:pt x="9650368" y="310668"/>
                </a:lnTo>
                <a:lnTo>
                  <a:pt x="9627004" y="466344"/>
                </a:lnTo>
                <a:lnTo>
                  <a:pt x="9607001" y="622707"/>
                </a:lnTo>
                <a:lnTo>
                  <a:pt x="9586830" y="778383"/>
                </a:lnTo>
                <a:lnTo>
                  <a:pt x="9568004" y="934746"/>
                </a:lnTo>
                <a:lnTo>
                  <a:pt x="9551868" y="1089051"/>
                </a:lnTo>
                <a:lnTo>
                  <a:pt x="9536572" y="1245413"/>
                </a:lnTo>
                <a:lnTo>
                  <a:pt x="9522620" y="1401090"/>
                </a:lnTo>
                <a:lnTo>
                  <a:pt x="9510518" y="1554023"/>
                </a:lnTo>
                <a:lnTo>
                  <a:pt x="9498415" y="1709014"/>
                </a:lnTo>
                <a:lnTo>
                  <a:pt x="9488330" y="1861947"/>
                </a:lnTo>
                <a:lnTo>
                  <a:pt x="9480430" y="2014881"/>
                </a:lnTo>
                <a:lnTo>
                  <a:pt x="9472193" y="2167128"/>
                </a:lnTo>
                <a:lnTo>
                  <a:pt x="9465302" y="2318004"/>
                </a:lnTo>
                <a:lnTo>
                  <a:pt x="9460427" y="2467509"/>
                </a:lnTo>
                <a:lnTo>
                  <a:pt x="9456225" y="2617013"/>
                </a:lnTo>
                <a:lnTo>
                  <a:pt x="9452191" y="2765146"/>
                </a:lnTo>
                <a:lnTo>
                  <a:pt x="9450342" y="2911221"/>
                </a:lnTo>
                <a:lnTo>
                  <a:pt x="9448325" y="3057297"/>
                </a:lnTo>
                <a:lnTo>
                  <a:pt x="9447316" y="3201315"/>
                </a:lnTo>
                <a:lnTo>
                  <a:pt x="9448325" y="3343961"/>
                </a:lnTo>
                <a:lnTo>
                  <a:pt x="9448325" y="3485236"/>
                </a:lnTo>
                <a:lnTo>
                  <a:pt x="9450342" y="3625139"/>
                </a:lnTo>
                <a:lnTo>
                  <a:pt x="9453367" y="3762299"/>
                </a:lnTo>
                <a:lnTo>
                  <a:pt x="9456225" y="3898087"/>
                </a:lnTo>
                <a:lnTo>
                  <a:pt x="9459419" y="4031133"/>
                </a:lnTo>
                <a:lnTo>
                  <a:pt x="9464293" y="4163492"/>
                </a:lnTo>
                <a:lnTo>
                  <a:pt x="9469504" y="4293793"/>
                </a:lnTo>
                <a:lnTo>
                  <a:pt x="9474210" y="4421352"/>
                </a:lnTo>
                <a:lnTo>
                  <a:pt x="9487490" y="4670298"/>
                </a:lnTo>
                <a:lnTo>
                  <a:pt x="9501609" y="4908956"/>
                </a:lnTo>
                <a:lnTo>
                  <a:pt x="9516401" y="5138013"/>
                </a:lnTo>
                <a:lnTo>
                  <a:pt x="9532706" y="5354726"/>
                </a:lnTo>
                <a:lnTo>
                  <a:pt x="9549683" y="5561838"/>
                </a:lnTo>
                <a:lnTo>
                  <a:pt x="9568004" y="5753862"/>
                </a:lnTo>
                <a:lnTo>
                  <a:pt x="9585990" y="5934227"/>
                </a:lnTo>
                <a:lnTo>
                  <a:pt x="9603975" y="6100191"/>
                </a:lnTo>
                <a:lnTo>
                  <a:pt x="9620952" y="6252438"/>
                </a:lnTo>
                <a:lnTo>
                  <a:pt x="9637089" y="6387541"/>
                </a:lnTo>
                <a:lnTo>
                  <a:pt x="9652385" y="6509613"/>
                </a:lnTo>
                <a:lnTo>
                  <a:pt x="9665160" y="6612483"/>
                </a:lnTo>
                <a:lnTo>
                  <a:pt x="9677262" y="6698894"/>
                </a:lnTo>
                <a:lnTo>
                  <a:pt x="9694576" y="6817538"/>
                </a:lnTo>
                <a:lnTo>
                  <a:pt x="9700459" y="6858000"/>
                </a:lnTo>
                <a:lnTo>
                  <a:pt x="8795105" y="6858000"/>
                </a:lnTo>
                <a:lnTo>
                  <a:pt x="8795105" y="6858001"/>
                </a:lnTo>
                <a:lnTo>
                  <a:pt x="2704541" y="6858001"/>
                </a:lnTo>
                <a:lnTo>
                  <a:pt x="2704541" y="6858000"/>
                </a:lnTo>
                <a:lnTo>
                  <a:pt x="1517015" y="6858000"/>
                </a:lnTo>
                <a:lnTo>
                  <a:pt x="1323975" y="6858000"/>
                </a:lnTo>
                <a:lnTo>
                  <a:pt x="0" y="6858000"/>
                </a:lnTo>
                <a:close/>
              </a:path>
            </a:pathLst>
          </a:custGeom>
          <a:ln>
            <a:no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3" name="Rectangle 12">
            <a:extLst>
              <a:ext uri="{FF2B5EF4-FFF2-40B4-BE49-F238E27FC236}">
                <a16:creationId xmlns:a16="http://schemas.microsoft.com/office/drawing/2014/main" xmlns="" id="{B61A74B3-E247-44D4-8C48-FAE8E205640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941757" y="99419"/>
            <a:ext cx="6849961" cy="2694193"/>
          </a:xfrm>
        </p:spPr>
        <p:txBody>
          <a:bodyPr>
            <a:normAutofit/>
          </a:bodyPr>
          <a:lstStyle/>
          <a:p>
            <a:pPr>
              <a:lnSpc>
                <a:spcPct val="90000"/>
              </a:lnSpc>
            </a:pPr>
            <a:r>
              <a:rPr lang="ru-RU" b="1" dirty="0" smtClean="0"/>
              <a:t>ВИЧ-ИНФЕКЦИЯ…</a:t>
            </a:r>
            <a:br>
              <a:rPr lang="ru-RU" b="1" dirty="0" smtClean="0"/>
            </a:br>
            <a:r>
              <a:rPr lang="ru-RU" b="1" dirty="0" smtClean="0"/>
              <a:t>СЕГОДНЯ</a:t>
            </a:r>
            <a:endParaRPr lang="ru-RU" b="1" dirty="0"/>
          </a:p>
        </p:txBody>
      </p:sp>
      <p:pic>
        <p:nvPicPr>
          <p:cNvPr id="4" name="Рисунок 3" descr="Изображение выглядит как дерево&#10;&#10;Описание создано с очень высокой степенью достоверности">
            <a:extLst>
              <a:ext uri="{FF2B5EF4-FFF2-40B4-BE49-F238E27FC236}">
                <a16:creationId xmlns:a16="http://schemas.microsoft.com/office/drawing/2014/main" xmlns="" id="{E59433AD-4941-483A-9D33-7E6A3AE99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8230" y="2793612"/>
            <a:ext cx="4580799" cy="3435599"/>
          </a:xfrm>
          <a:prstGeom prst="rect">
            <a:avLst/>
          </a:prstGeom>
        </p:spPr>
      </p:pic>
    </p:spTree>
    <p:extLst>
      <p:ext uri="{BB962C8B-B14F-4D97-AF65-F5344CB8AC3E}">
        <p14:creationId xmlns:p14="http://schemas.microsoft.com/office/powerpoint/2010/main" val="31964365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418388" y="1172333"/>
            <a:ext cx="3809458" cy="4111487"/>
          </a:xfrm>
        </p:spPr>
        <p:txBody>
          <a:bodyPr anchor="ctr">
            <a:normAutofit/>
          </a:bodyPr>
          <a:lstStyle/>
          <a:p>
            <a:pPr algn="ctr"/>
            <a:r>
              <a:rPr lang="ru-RU" sz="3200" dirty="0">
                <a:solidFill>
                  <a:srgbClr val="F2F2F2"/>
                </a:solidFill>
              </a:rPr>
              <a:t>ЧТО </a:t>
            </a:r>
            <a:br>
              <a:rPr lang="ru-RU" sz="3200" dirty="0">
                <a:solidFill>
                  <a:srgbClr val="F2F2F2"/>
                </a:solidFill>
              </a:rPr>
            </a:br>
            <a:r>
              <a:rPr lang="ru-RU" sz="3200" dirty="0">
                <a:solidFill>
                  <a:srgbClr val="F2F2F2"/>
                </a:solidFill>
              </a:rPr>
              <a:t>ТАКОЕ</a:t>
            </a:r>
            <a:br>
              <a:rPr lang="ru-RU" sz="3200" dirty="0">
                <a:solidFill>
                  <a:srgbClr val="F2F2F2"/>
                </a:solidFill>
              </a:rPr>
            </a:br>
            <a:r>
              <a:rPr lang="ru-RU" sz="3200" dirty="0">
                <a:solidFill>
                  <a:srgbClr val="F2F2F2"/>
                </a:solidFill>
              </a:rPr>
              <a:t> «ВИЧ»,</a:t>
            </a:r>
            <a:br>
              <a:rPr lang="ru-RU" sz="3200" dirty="0">
                <a:solidFill>
                  <a:srgbClr val="F2F2F2"/>
                </a:solidFill>
              </a:rPr>
            </a:br>
            <a:r>
              <a:rPr lang="ru-RU" sz="3200" dirty="0">
                <a:solidFill>
                  <a:srgbClr val="F2F2F2"/>
                </a:solidFill>
              </a:rPr>
              <a:t>«ВИЧ-ИНФЕКЦИЯ» и</a:t>
            </a:r>
            <a:br>
              <a:rPr lang="ru-RU" sz="3200" dirty="0">
                <a:solidFill>
                  <a:srgbClr val="F2F2F2"/>
                </a:solidFill>
              </a:rPr>
            </a:br>
            <a:r>
              <a:rPr lang="ru-RU" sz="3200" dirty="0">
                <a:solidFill>
                  <a:srgbClr val="F2F2F2"/>
                </a:solidFill>
              </a:rPr>
              <a:t> «СПИД» </a:t>
            </a:r>
            <a:r>
              <a:rPr lang="ru-RU" sz="3200" dirty="0">
                <a:solidFill>
                  <a:srgbClr val="F2F2F2"/>
                </a:solidFill>
                <a:latin typeface="Arial" panose="020B0604020202020204" pitchFamily="34" charset="0"/>
                <a:cs typeface="Arial" panose="020B0604020202020204" pitchFamily="34" charset="0"/>
              </a:rPr>
              <a:t>?</a:t>
            </a:r>
          </a:p>
        </p:txBody>
      </p:sp>
      <p:grpSp>
        <p:nvGrpSpPr>
          <p:cNvPr id="3" name="Группа 2"/>
          <p:cNvGrpSpPr/>
          <p:nvPr/>
        </p:nvGrpSpPr>
        <p:grpSpPr>
          <a:xfrm>
            <a:off x="4476194" y="993704"/>
            <a:ext cx="6975923" cy="5431874"/>
            <a:chOff x="4476194" y="993704"/>
            <a:chExt cx="6975923" cy="5431874"/>
          </a:xfrm>
        </p:grpSpPr>
        <p:sp>
          <p:nvSpPr>
            <p:cNvPr id="4" name="Прямая соединительная линия 3"/>
            <p:cNvSpPr/>
            <p:nvPr/>
          </p:nvSpPr>
          <p:spPr>
            <a:xfrm>
              <a:off x="4476194" y="993704"/>
              <a:ext cx="6975923" cy="0"/>
            </a:xfrm>
            <a:prstGeom prst="line">
              <a:avLst/>
            </a:prstGeom>
          </p:spPr>
          <p:style>
            <a:lnRef idx="1">
              <a:schemeClr val="accent5">
                <a:hueOff val="0"/>
                <a:satOff val="0"/>
                <a:lumOff val="0"/>
                <a:alphaOff val="0"/>
              </a:schemeClr>
            </a:lnRef>
            <a:fillRef idx="2">
              <a:schemeClr val="accent5">
                <a:hueOff val="0"/>
                <a:satOff val="0"/>
                <a:lumOff val="0"/>
                <a:alphaOff val="0"/>
              </a:schemeClr>
            </a:fillRef>
            <a:effectRef idx="1">
              <a:schemeClr val="accent5">
                <a:hueOff val="0"/>
                <a:satOff val="0"/>
                <a:lumOff val="0"/>
                <a:alphaOff val="0"/>
              </a:schemeClr>
            </a:effectRef>
            <a:fontRef idx="minor">
              <a:schemeClr val="dk1"/>
            </a:fontRef>
          </p:style>
        </p:sp>
        <p:sp>
          <p:nvSpPr>
            <p:cNvPr id="6" name="Полилиния 5"/>
            <p:cNvSpPr/>
            <p:nvPr/>
          </p:nvSpPr>
          <p:spPr>
            <a:xfrm>
              <a:off x="4476194" y="993704"/>
              <a:ext cx="6975923" cy="930721"/>
            </a:xfrm>
            <a:custGeom>
              <a:avLst/>
              <a:gdLst>
                <a:gd name="connsiteX0" fmla="*/ 0 w 6975923"/>
                <a:gd name="connsiteY0" fmla="*/ 0 h 930721"/>
                <a:gd name="connsiteX1" fmla="*/ 6975923 w 6975923"/>
                <a:gd name="connsiteY1" fmla="*/ 0 h 930721"/>
                <a:gd name="connsiteX2" fmla="*/ 6975923 w 6975923"/>
                <a:gd name="connsiteY2" fmla="*/ 930721 h 930721"/>
                <a:gd name="connsiteX3" fmla="*/ 0 w 6975923"/>
                <a:gd name="connsiteY3" fmla="*/ 930721 h 930721"/>
                <a:gd name="connsiteX4" fmla="*/ 0 w 6975923"/>
                <a:gd name="connsiteY4" fmla="*/ 0 h 9307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5923" h="930721">
                  <a:moveTo>
                    <a:pt x="0" y="0"/>
                  </a:moveTo>
                  <a:lnTo>
                    <a:pt x="6975923" y="0"/>
                  </a:lnTo>
                  <a:lnTo>
                    <a:pt x="6975923" y="930721"/>
                  </a:lnTo>
                  <a:lnTo>
                    <a:pt x="0" y="93072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ru-RU" sz="2800" b="1" i="0" kern="1200" cap="none" spc="0" dirty="0">
                  <a:ln w="12700">
                    <a:solidFill>
                      <a:schemeClr val="accent1"/>
                    </a:solidFill>
                    <a:prstDash val="solid"/>
                  </a:ln>
                  <a:solidFill>
                    <a:schemeClr val="tx1"/>
                  </a:solidFill>
                  <a:effectLst>
                    <a:outerShdw dist="38100" dir="2640000" algn="bl" rotWithShape="0">
                      <a:schemeClr val="accent1"/>
                    </a:outerShdw>
                  </a:effectLst>
                </a:rPr>
                <a:t>ВИЧ</a:t>
              </a:r>
              <a:r>
                <a:rPr lang="ru-RU" sz="2400" b="0" i="0" kern="1200" dirty="0">
                  <a:solidFill>
                    <a:schemeClr val="tx1"/>
                  </a:solidFill>
                </a:rPr>
                <a:t> – вирус иммунодефицита человека</a:t>
              </a:r>
              <a:endParaRPr lang="en-US" sz="2400" kern="1200" dirty="0">
                <a:solidFill>
                  <a:schemeClr val="tx1"/>
                </a:solidFill>
              </a:endParaRPr>
            </a:p>
          </p:txBody>
        </p:sp>
        <p:sp>
          <p:nvSpPr>
            <p:cNvPr id="7" name="Прямая соединительная линия 6"/>
            <p:cNvSpPr/>
            <p:nvPr/>
          </p:nvSpPr>
          <p:spPr>
            <a:xfrm>
              <a:off x="4476194" y="1924426"/>
              <a:ext cx="6975923" cy="0"/>
            </a:xfrm>
            <a:prstGeom prst="line">
              <a:avLst/>
            </a:prstGeom>
          </p:spPr>
          <p:style>
            <a:lnRef idx="1">
              <a:schemeClr val="accent5">
                <a:hueOff val="3118619"/>
                <a:satOff val="-2006"/>
                <a:lumOff val="1372"/>
                <a:alphaOff val="0"/>
              </a:schemeClr>
            </a:lnRef>
            <a:fillRef idx="2">
              <a:schemeClr val="accent5">
                <a:hueOff val="3118619"/>
                <a:satOff val="-2006"/>
                <a:lumOff val="1372"/>
                <a:alphaOff val="0"/>
              </a:schemeClr>
            </a:fillRef>
            <a:effectRef idx="1">
              <a:schemeClr val="accent5">
                <a:hueOff val="3118619"/>
                <a:satOff val="-2006"/>
                <a:lumOff val="1372"/>
                <a:alphaOff val="0"/>
              </a:schemeClr>
            </a:effectRef>
            <a:fontRef idx="minor">
              <a:schemeClr val="dk1"/>
            </a:fontRef>
          </p:style>
        </p:sp>
        <p:sp>
          <p:nvSpPr>
            <p:cNvPr id="8" name="Полилиния 7"/>
            <p:cNvSpPr/>
            <p:nvPr/>
          </p:nvSpPr>
          <p:spPr>
            <a:xfrm>
              <a:off x="4476194" y="1924426"/>
              <a:ext cx="6975923" cy="1726687"/>
            </a:xfrm>
            <a:custGeom>
              <a:avLst/>
              <a:gdLst>
                <a:gd name="connsiteX0" fmla="*/ 0 w 6975923"/>
                <a:gd name="connsiteY0" fmla="*/ 0 h 1726687"/>
                <a:gd name="connsiteX1" fmla="*/ 6975923 w 6975923"/>
                <a:gd name="connsiteY1" fmla="*/ 0 h 1726687"/>
                <a:gd name="connsiteX2" fmla="*/ 6975923 w 6975923"/>
                <a:gd name="connsiteY2" fmla="*/ 1726687 h 1726687"/>
                <a:gd name="connsiteX3" fmla="*/ 0 w 6975923"/>
                <a:gd name="connsiteY3" fmla="*/ 1726687 h 1726687"/>
                <a:gd name="connsiteX4" fmla="*/ 0 w 6975923"/>
                <a:gd name="connsiteY4" fmla="*/ 0 h 172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5923" h="1726687">
                  <a:moveTo>
                    <a:pt x="0" y="0"/>
                  </a:moveTo>
                  <a:lnTo>
                    <a:pt x="6975923" y="0"/>
                  </a:lnTo>
                  <a:lnTo>
                    <a:pt x="6975923" y="1726687"/>
                  </a:lnTo>
                  <a:lnTo>
                    <a:pt x="0" y="17266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ru-RU" sz="2800" b="1" i="0" kern="1200" cap="none" spc="0" dirty="0">
                  <a:ln w="12700">
                    <a:solidFill>
                      <a:schemeClr val="tx1"/>
                    </a:solidFill>
                    <a:prstDash val="solid"/>
                  </a:ln>
                  <a:solidFill>
                    <a:schemeClr val="tx1"/>
                  </a:solidFill>
                  <a:effectLst>
                    <a:outerShdw dist="38100" dir="2640000" algn="bl" rotWithShape="0">
                      <a:schemeClr val="accent1"/>
                    </a:outerShdw>
                  </a:effectLst>
                </a:rPr>
                <a:t>ВИЧ-инфекция</a:t>
              </a:r>
              <a:r>
                <a:rPr lang="ru-RU" sz="2400" b="0" i="0" kern="1200" dirty="0">
                  <a:solidFill>
                    <a:schemeClr val="tx1"/>
                  </a:solidFill>
                </a:rPr>
                <a:t> – заболевание, развивающееся у человека после инфицирования вирусом иммунодефицита человека</a:t>
              </a:r>
              <a:endParaRPr lang="en-US" sz="2400" kern="1200" dirty="0">
                <a:solidFill>
                  <a:schemeClr val="tx1"/>
                </a:solidFill>
              </a:endParaRPr>
            </a:p>
          </p:txBody>
        </p:sp>
        <p:sp>
          <p:nvSpPr>
            <p:cNvPr id="9" name="Прямая соединительная линия 8"/>
            <p:cNvSpPr/>
            <p:nvPr/>
          </p:nvSpPr>
          <p:spPr>
            <a:xfrm>
              <a:off x="4476194" y="3651114"/>
              <a:ext cx="6975923" cy="0"/>
            </a:xfrm>
            <a:prstGeom prst="line">
              <a:avLst/>
            </a:prstGeom>
          </p:spPr>
          <p:style>
            <a:lnRef idx="1">
              <a:schemeClr val="accent5">
                <a:hueOff val="6237238"/>
                <a:satOff val="-4013"/>
                <a:lumOff val="2744"/>
                <a:alphaOff val="0"/>
              </a:schemeClr>
            </a:lnRef>
            <a:fillRef idx="2">
              <a:schemeClr val="accent5">
                <a:hueOff val="6237238"/>
                <a:satOff val="-4013"/>
                <a:lumOff val="2744"/>
                <a:alphaOff val="0"/>
              </a:schemeClr>
            </a:fillRef>
            <a:effectRef idx="1">
              <a:schemeClr val="accent5">
                <a:hueOff val="6237238"/>
                <a:satOff val="-4013"/>
                <a:lumOff val="2744"/>
                <a:alphaOff val="0"/>
              </a:schemeClr>
            </a:effectRef>
            <a:fontRef idx="minor">
              <a:schemeClr val="dk1"/>
            </a:fontRef>
          </p:style>
        </p:sp>
        <p:sp>
          <p:nvSpPr>
            <p:cNvPr id="10" name="Полилиния 9"/>
            <p:cNvSpPr/>
            <p:nvPr/>
          </p:nvSpPr>
          <p:spPr>
            <a:xfrm>
              <a:off x="4476194" y="3651114"/>
              <a:ext cx="6975923" cy="2774464"/>
            </a:xfrm>
            <a:custGeom>
              <a:avLst/>
              <a:gdLst>
                <a:gd name="connsiteX0" fmla="*/ 0 w 6975923"/>
                <a:gd name="connsiteY0" fmla="*/ 0 h 2774464"/>
                <a:gd name="connsiteX1" fmla="*/ 6975923 w 6975923"/>
                <a:gd name="connsiteY1" fmla="*/ 0 h 2774464"/>
                <a:gd name="connsiteX2" fmla="*/ 6975923 w 6975923"/>
                <a:gd name="connsiteY2" fmla="*/ 2774464 h 2774464"/>
                <a:gd name="connsiteX3" fmla="*/ 0 w 6975923"/>
                <a:gd name="connsiteY3" fmla="*/ 2774464 h 2774464"/>
                <a:gd name="connsiteX4" fmla="*/ 0 w 6975923"/>
                <a:gd name="connsiteY4" fmla="*/ 0 h 2774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5923" h="2774464">
                  <a:moveTo>
                    <a:pt x="0" y="0"/>
                  </a:moveTo>
                  <a:lnTo>
                    <a:pt x="6975923" y="0"/>
                  </a:lnTo>
                  <a:lnTo>
                    <a:pt x="6975923" y="2774464"/>
                  </a:lnTo>
                  <a:lnTo>
                    <a:pt x="0" y="27744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ru-RU" sz="3200" b="1" i="0" kern="1200" cap="none" spc="0" dirty="0">
                  <a:ln w="12700">
                    <a:solidFill>
                      <a:schemeClr val="accent1"/>
                    </a:solidFill>
                    <a:prstDash val="solid"/>
                  </a:ln>
                  <a:solidFill>
                    <a:schemeClr val="tx1"/>
                  </a:solidFill>
                  <a:effectLst>
                    <a:outerShdw dist="38100" dir="2640000" algn="bl" rotWithShape="0">
                      <a:schemeClr val="accent1"/>
                    </a:outerShdw>
                  </a:effectLst>
                </a:rPr>
                <a:t>СПИД</a:t>
              </a:r>
              <a:r>
                <a:rPr lang="ru-RU" sz="2400" b="0" i="0" kern="1200" dirty="0">
                  <a:solidFill>
                    <a:schemeClr val="tx1"/>
                  </a:solidFill>
                </a:rPr>
                <a:t>- это самая тяжелая стадия ВИЧ-инфекции, при которой иммунитет человека разрушен вирусом настолько, что человек начинает страдать от различных инфекционных и онкологических заболеваний.</a:t>
              </a:r>
            </a:p>
            <a:p>
              <a:pPr lvl="0" algn="l" defTabSz="1422400">
                <a:lnSpc>
                  <a:spcPct val="90000"/>
                </a:lnSpc>
                <a:spcBef>
                  <a:spcPct val="0"/>
                </a:spcBef>
                <a:spcAft>
                  <a:spcPct val="35000"/>
                </a:spcAft>
              </a:pPr>
              <a:r>
                <a:rPr lang="ru-RU" sz="2400" b="1" i="0" u="sng" kern="1200" dirty="0">
                  <a:solidFill>
                    <a:srgbClr val="FF0000"/>
                  </a:solidFill>
                </a:rPr>
                <a:t>СПИД – это ВИЧ–инфекция без лечения.</a:t>
              </a:r>
              <a:endParaRPr lang="en-US" sz="2400" b="1" u="sng" kern="1200" dirty="0">
                <a:solidFill>
                  <a:srgbClr val="FF0000"/>
                </a:solidFill>
              </a:endParaRPr>
            </a:p>
          </p:txBody>
        </p:sp>
      </p:grpSp>
    </p:spTree>
    <p:extLst>
      <p:ext uri="{BB962C8B-B14F-4D97-AF65-F5344CB8AC3E}">
        <p14:creationId xmlns:p14="http://schemas.microsoft.com/office/powerpoint/2010/main" val="146690233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fontScale="90000"/>
          </a:bodyPr>
          <a:lstStyle/>
          <a:p>
            <a:pPr algn="ctr"/>
            <a:r>
              <a:rPr lang="ru-RU" u="sng" dirty="0">
                <a:solidFill>
                  <a:srgbClr val="FFFFFF"/>
                </a:solidFill>
              </a:rPr>
              <a:t>РАСПРОСТРАНЕННОСТЬ </a:t>
            </a:r>
            <a:br>
              <a:rPr lang="ru-RU" u="sng" dirty="0">
                <a:solidFill>
                  <a:srgbClr val="FFFFFF"/>
                </a:solidFill>
              </a:rPr>
            </a:br>
            <a:r>
              <a:rPr lang="ru-RU" u="sng" dirty="0">
                <a:solidFill>
                  <a:srgbClr val="FFFFFF"/>
                </a:solidFill>
              </a:rPr>
              <a:t>ВИЧ - ИНФЕКЦИИ</a:t>
            </a:r>
            <a:br>
              <a:rPr lang="ru-RU" u="sng" dirty="0">
                <a:solidFill>
                  <a:srgbClr val="FFFFFF"/>
                </a:solidFill>
              </a:rPr>
            </a:br>
            <a:endParaRPr lang="ru-RU" u="sng" dirty="0">
              <a:solidFill>
                <a:srgbClr val="FFFFFF"/>
              </a:solidFill>
            </a:endParaRPr>
          </a:p>
        </p:txBody>
      </p:sp>
      <p:sp>
        <p:nvSpPr>
          <p:cNvPr id="3" name="Объект 2"/>
          <p:cNvSpPr>
            <a:spLocks noGrp="1"/>
          </p:cNvSpPr>
          <p:nvPr>
            <p:ph idx="1"/>
          </p:nvPr>
        </p:nvSpPr>
        <p:spPr>
          <a:xfrm>
            <a:off x="1103312" y="2305966"/>
            <a:ext cx="9591192" cy="3942433"/>
          </a:xfrm>
        </p:spPr>
        <p:txBody>
          <a:bodyPr>
            <a:normAutofit fontScale="85000" lnSpcReduction="20000"/>
          </a:bodyPr>
          <a:lstStyle/>
          <a:p>
            <a:pPr>
              <a:lnSpc>
                <a:spcPct val="90000"/>
              </a:lnSpc>
            </a:pPr>
            <a:r>
              <a:rPr lang="ru-RU" dirty="0">
                <a:latin typeface="Arial" panose="020B0604020202020204" pitchFamily="34" charset="0"/>
                <a:cs typeface="Arial" panose="020B0604020202020204" pitchFamily="34" charset="0"/>
              </a:rPr>
              <a:t>В России </a:t>
            </a:r>
            <a:r>
              <a:rPr lang="ru-RU" dirty="0" smtClean="0">
                <a:latin typeface="Arial" panose="020B0604020202020204" pitchFamily="34" charset="0"/>
                <a:cs typeface="Arial" panose="020B0604020202020204" pitchFamily="34" charset="0"/>
              </a:rPr>
              <a:t>– зарегистрировано </a:t>
            </a:r>
            <a:r>
              <a:rPr lang="ru-RU" dirty="0">
                <a:latin typeface="Arial" panose="020B0604020202020204" pitchFamily="34" charset="0"/>
                <a:cs typeface="Arial" panose="020B0604020202020204" pitchFamily="34" charset="0"/>
              </a:rPr>
              <a:t>более </a:t>
            </a:r>
            <a:r>
              <a:rPr lang="ru-RU" dirty="0" smtClean="0">
                <a:latin typeface="Arial" panose="020B0604020202020204" pitchFamily="34" charset="0"/>
                <a:cs typeface="Arial" panose="020B0604020202020204" pitchFamily="34" charset="0"/>
              </a:rPr>
              <a:t>1,3 </a:t>
            </a:r>
            <a:r>
              <a:rPr lang="ru-RU" dirty="0">
                <a:latin typeface="Arial" panose="020B0604020202020204" pitchFamily="34" charset="0"/>
                <a:cs typeface="Arial" panose="020B0604020202020204" pitchFamily="34" charset="0"/>
              </a:rPr>
              <a:t>млн. ВИЧ-инфицированных </a:t>
            </a:r>
          </a:p>
          <a:p>
            <a:pPr>
              <a:lnSpc>
                <a:spcPct val="90000"/>
              </a:lnSpc>
            </a:pPr>
            <a:r>
              <a:rPr lang="ru-RU" dirty="0">
                <a:latin typeface="Arial" panose="020B0604020202020204" pitchFamily="34" charset="0"/>
                <a:cs typeface="Arial" panose="020B0604020202020204" pitchFamily="34" charset="0"/>
              </a:rPr>
              <a:t>В крае с 1989 года выявлено более 5 тысяч человек с ВИЧ </a:t>
            </a:r>
          </a:p>
          <a:p>
            <a:pPr>
              <a:lnSpc>
                <a:spcPct val="90000"/>
              </a:lnSpc>
            </a:pPr>
            <a:r>
              <a:rPr lang="ru-RU" dirty="0">
                <a:latin typeface="Arial" panose="020B0604020202020204" pitchFamily="34" charset="0"/>
                <a:cs typeface="Arial" panose="020B0604020202020204" pitchFamily="34" charset="0"/>
              </a:rPr>
              <a:t>Умерло от ВИЧ в крае – </a:t>
            </a:r>
            <a:r>
              <a:rPr lang="ru-RU" dirty="0" smtClean="0">
                <a:latin typeface="Arial" panose="020B0604020202020204" pitchFamily="34" charset="0"/>
                <a:cs typeface="Arial" panose="020B0604020202020204" pitchFamily="34" charset="0"/>
              </a:rPr>
              <a:t>более 850 человек</a:t>
            </a:r>
            <a:endParaRPr lang="ru-RU" dirty="0">
              <a:latin typeface="Arial" panose="020B0604020202020204" pitchFamily="34" charset="0"/>
              <a:cs typeface="Arial" panose="020B0604020202020204" pitchFamily="34" charset="0"/>
            </a:endParaRPr>
          </a:p>
          <a:p>
            <a:pPr>
              <a:lnSpc>
                <a:spcPct val="90000"/>
              </a:lnSpc>
            </a:pPr>
            <a:r>
              <a:rPr lang="ru-RU" dirty="0">
                <a:latin typeface="Arial" panose="020B0604020202020204" pitchFamily="34" charset="0"/>
                <a:cs typeface="Arial" panose="020B0604020202020204" pitchFamily="34" charset="0"/>
              </a:rPr>
              <a:t>Проживает в крае – более </a:t>
            </a:r>
            <a:r>
              <a:rPr lang="ru-RU" dirty="0" smtClean="0">
                <a:latin typeface="Arial" panose="020B0604020202020204" pitchFamily="34" charset="0"/>
                <a:cs typeface="Arial" panose="020B0604020202020204" pitchFamily="34" charset="0"/>
              </a:rPr>
              <a:t>4,0 </a:t>
            </a:r>
            <a:r>
              <a:rPr lang="ru-RU" dirty="0">
                <a:latin typeface="Arial" panose="020B0604020202020204" pitchFamily="34" charset="0"/>
                <a:cs typeface="Arial" panose="020B0604020202020204" pitchFamily="34" charset="0"/>
              </a:rPr>
              <a:t>тысяч человек с ВИЧ-инфекцией </a:t>
            </a:r>
          </a:p>
          <a:p>
            <a:pPr>
              <a:lnSpc>
                <a:spcPct val="90000"/>
              </a:lnSpc>
            </a:pPr>
            <a:r>
              <a:rPr lang="ru-RU" dirty="0" smtClean="0">
                <a:latin typeface="Arial" panose="020B0604020202020204" pitchFamily="34" charset="0"/>
                <a:cs typeface="Arial" panose="020B0604020202020204" pitchFamily="34" charset="0"/>
              </a:rPr>
              <a:t>В </a:t>
            </a:r>
            <a:r>
              <a:rPr lang="ru-RU" dirty="0">
                <a:latin typeface="Arial" panose="020B0604020202020204" pitchFamily="34" charset="0"/>
                <a:cs typeface="Arial" panose="020B0604020202020204" pitchFamily="34" charset="0"/>
              </a:rPr>
              <a:t>России ежедневно заражается около 300 человек, в крае – 3.</a:t>
            </a:r>
          </a:p>
          <a:p>
            <a:pPr>
              <a:lnSpc>
                <a:spcPct val="90000"/>
              </a:lnSpc>
            </a:pPr>
            <a:r>
              <a:rPr lang="ru-RU" dirty="0">
                <a:latin typeface="Arial" panose="020B0604020202020204" pitchFamily="34" charset="0"/>
                <a:cs typeface="Arial" panose="020B0604020202020204" pitchFamily="34" charset="0"/>
              </a:rPr>
              <a:t>В Ставропольском крае на 10 тысяч населения  приходится 13 ВИЧ-инфицированных</a:t>
            </a:r>
          </a:p>
          <a:p>
            <a:pPr>
              <a:lnSpc>
                <a:spcPct val="90000"/>
              </a:lnSpc>
            </a:pPr>
            <a:r>
              <a:rPr lang="ru-RU" dirty="0">
                <a:latin typeface="Arial" panose="020B0604020202020204" pitchFamily="34" charset="0"/>
                <a:cs typeface="Arial" panose="020B0604020202020204" pitchFamily="34" charset="0"/>
              </a:rPr>
              <a:t>В некоторых регионах страны на 10 тысяч населения  приходится до 200 ВИЧ-инфицированных, т.е. 2 человека из 100.</a:t>
            </a:r>
          </a:p>
        </p:txBody>
      </p:sp>
    </p:spTree>
    <p:extLst>
      <p:ext uri="{BB962C8B-B14F-4D97-AF65-F5344CB8AC3E}">
        <p14:creationId xmlns:p14="http://schemas.microsoft.com/office/powerpoint/2010/main" val="27150735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4"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643855" y="1447800"/>
            <a:ext cx="3108626" cy="4572000"/>
          </a:xfrm>
        </p:spPr>
        <p:txBody>
          <a:bodyPr anchor="ctr">
            <a:normAutofit/>
          </a:bodyPr>
          <a:lstStyle/>
          <a:p>
            <a:pPr algn="ctr"/>
            <a:r>
              <a:rPr lang="ru-RU" sz="3200" b="1" dirty="0">
                <a:solidFill>
                  <a:srgbClr val="F2F2F2"/>
                </a:solidFill>
              </a:rPr>
              <a:t>ЧЕМ ОПАСЕН ВИЧ </a:t>
            </a:r>
            <a:r>
              <a:rPr lang="ru-RU" sz="3200" b="1" dirty="0">
                <a:solidFill>
                  <a:srgbClr val="F2F2F2"/>
                </a:solidFill>
                <a:latin typeface="Arial" panose="020B0604020202020204" pitchFamily="34" charset="0"/>
                <a:cs typeface="Arial" panose="020B0604020202020204" pitchFamily="34" charset="0"/>
              </a:rPr>
              <a:t>?</a:t>
            </a:r>
          </a:p>
        </p:txBody>
      </p:sp>
      <p:grpSp>
        <p:nvGrpSpPr>
          <p:cNvPr id="3" name="Группа 2"/>
          <p:cNvGrpSpPr/>
          <p:nvPr/>
        </p:nvGrpSpPr>
        <p:grpSpPr>
          <a:xfrm>
            <a:off x="4627562" y="1178893"/>
            <a:ext cx="6496050" cy="5109812"/>
            <a:chOff x="4627562" y="1178893"/>
            <a:chExt cx="6496050" cy="5109812"/>
          </a:xfrm>
        </p:grpSpPr>
        <p:sp>
          <p:nvSpPr>
            <p:cNvPr id="4" name="Прямая соединительная линия 3"/>
            <p:cNvSpPr/>
            <p:nvPr/>
          </p:nvSpPr>
          <p:spPr>
            <a:xfrm>
              <a:off x="4627562" y="1178893"/>
              <a:ext cx="6496050" cy="0"/>
            </a:xfrm>
            <a:prstGeom prst="line">
              <a:avLst/>
            </a:prstGeom>
          </p:spPr>
          <p:style>
            <a:lnRef idx="1">
              <a:schemeClr val="accent3">
                <a:shade val="80000"/>
                <a:hueOff val="0"/>
                <a:satOff val="0"/>
                <a:lumOff val="0"/>
                <a:alphaOff val="0"/>
              </a:schemeClr>
            </a:lnRef>
            <a:fillRef idx="2">
              <a:schemeClr val="accent3">
                <a:shade val="80000"/>
                <a:hueOff val="0"/>
                <a:satOff val="0"/>
                <a:lumOff val="0"/>
                <a:alphaOff val="0"/>
              </a:schemeClr>
            </a:fillRef>
            <a:effectRef idx="1">
              <a:schemeClr val="accent3">
                <a:shade val="80000"/>
                <a:hueOff val="0"/>
                <a:satOff val="0"/>
                <a:lumOff val="0"/>
                <a:alphaOff val="0"/>
              </a:schemeClr>
            </a:effectRef>
            <a:fontRef idx="minor">
              <a:schemeClr val="dk1"/>
            </a:fontRef>
          </p:style>
        </p:sp>
        <p:sp>
          <p:nvSpPr>
            <p:cNvPr id="6" name="Полилиния 5"/>
            <p:cNvSpPr/>
            <p:nvPr/>
          </p:nvSpPr>
          <p:spPr>
            <a:xfrm>
              <a:off x="4627562" y="1178893"/>
              <a:ext cx="6496050" cy="1319028"/>
            </a:xfrm>
            <a:custGeom>
              <a:avLst/>
              <a:gdLst>
                <a:gd name="connsiteX0" fmla="*/ 0 w 6496050"/>
                <a:gd name="connsiteY0" fmla="*/ 0 h 1319028"/>
                <a:gd name="connsiteX1" fmla="*/ 6496050 w 6496050"/>
                <a:gd name="connsiteY1" fmla="*/ 0 h 1319028"/>
                <a:gd name="connsiteX2" fmla="*/ 6496050 w 6496050"/>
                <a:gd name="connsiteY2" fmla="*/ 1319028 h 1319028"/>
                <a:gd name="connsiteX3" fmla="*/ 0 w 6496050"/>
                <a:gd name="connsiteY3" fmla="*/ 1319028 h 1319028"/>
                <a:gd name="connsiteX4" fmla="*/ 0 w 6496050"/>
                <a:gd name="connsiteY4" fmla="*/ 0 h 1319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1319028">
                  <a:moveTo>
                    <a:pt x="0" y="0"/>
                  </a:moveTo>
                  <a:lnTo>
                    <a:pt x="6496050" y="0"/>
                  </a:lnTo>
                  <a:lnTo>
                    <a:pt x="6496050" y="1319028"/>
                  </a:lnTo>
                  <a:lnTo>
                    <a:pt x="0" y="13190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ru-RU" sz="2200" b="0" i="0" kern="1200" dirty="0">
                  <a:solidFill>
                    <a:schemeClr val="tx1"/>
                  </a:solidFill>
                </a:rPr>
                <a:t>При проникновении в организм человека вирус поражает клетки иммунной системы. </a:t>
              </a:r>
              <a:endParaRPr lang="en-US" sz="2200" kern="1200" dirty="0">
                <a:solidFill>
                  <a:schemeClr val="tx1"/>
                </a:solidFill>
              </a:endParaRPr>
            </a:p>
          </p:txBody>
        </p:sp>
        <p:sp>
          <p:nvSpPr>
            <p:cNvPr id="7" name="Прямая соединительная линия 6"/>
            <p:cNvSpPr/>
            <p:nvPr/>
          </p:nvSpPr>
          <p:spPr>
            <a:xfrm>
              <a:off x="4627562" y="2497922"/>
              <a:ext cx="6496050" cy="0"/>
            </a:xfrm>
            <a:prstGeom prst="line">
              <a:avLst/>
            </a:prstGeom>
          </p:spPr>
          <p:style>
            <a:lnRef idx="1">
              <a:schemeClr val="accent3">
                <a:shade val="80000"/>
                <a:hueOff val="-178723"/>
                <a:satOff val="472"/>
                <a:lumOff val="14290"/>
                <a:alphaOff val="0"/>
              </a:schemeClr>
            </a:lnRef>
            <a:fillRef idx="2">
              <a:schemeClr val="accent3">
                <a:shade val="80000"/>
                <a:hueOff val="-178723"/>
                <a:satOff val="472"/>
                <a:lumOff val="14290"/>
                <a:alphaOff val="0"/>
              </a:schemeClr>
            </a:fillRef>
            <a:effectRef idx="1">
              <a:schemeClr val="accent3">
                <a:shade val="80000"/>
                <a:hueOff val="-178723"/>
                <a:satOff val="472"/>
                <a:lumOff val="14290"/>
                <a:alphaOff val="0"/>
              </a:schemeClr>
            </a:effectRef>
            <a:fontRef idx="minor">
              <a:schemeClr val="dk1"/>
            </a:fontRef>
          </p:style>
        </p:sp>
        <p:sp>
          <p:nvSpPr>
            <p:cNvPr id="8" name="Полилиния 7"/>
            <p:cNvSpPr/>
            <p:nvPr/>
          </p:nvSpPr>
          <p:spPr>
            <a:xfrm>
              <a:off x="4627562" y="2497922"/>
              <a:ext cx="6496050" cy="1681417"/>
            </a:xfrm>
            <a:custGeom>
              <a:avLst/>
              <a:gdLst>
                <a:gd name="connsiteX0" fmla="*/ 0 w 6496050"/>
                <a:gd name="connsiteY0" fmla="*/ 0 h 1681417"/>
                <a:gd name="connsiteX1" fmla="*/ 6496050 w 6496050"/>
                <a:gd name="connsiteY1" fmla="*/ 0 h 1681417"/>
                <a:gd name="connsiteX2" fmla="*/ 6496050 w 6496050"/>
                <a:gd name="connsiteY2" fmla="*/ 1681417 h 1681417"/>
                <a:gd name="connsiteX3" fmla="*/ 0 w 6496050"/>
                <a:gd name="connsiteY3" fmla="*/ 1681417 h 1681417"/>
                <a:gd name="connsiteX4" fmla="*/ 0 w 6496050"/>
                <a:gd name="connsiteY4" fmla="*/ 0 h 1681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1681417">
                  <a:moveTo>
                    <a:pt x="0" y="0"/>
                  </a:moveTo>
                  <a:lnTo>
                    <a:pt x="6496050" y="0"/>
                  </a:lnTo>
                  <a:lnTo>
                    <a:pt x="6496050" y="1681417"/>
                  </a:lnTo>
                  <a:lnTo>
                    <a:pt x="0" y="16814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ru-RU" sz="2200" b="0" i="0" kern="1200" dirty="0">
                  <a:solidFill>
                    <a:schemeClr val="tx1"/>
                  </a:solidFill>
                </a:rPr>
                <a:t>По мере ослабления иммунитета организм становится более уязвимым для различных инфекций и опухолей (т.е. вторичных заболеваний). </a:t>
              </a:r>
              <a:endParaRPr lang="en-US" sz="2200" kern="1200" dirty="0">
                <a:solidFill>
                  <a:schemeClr val="tx1"/>
                </a:solidFill>
              </a:endParaRPr>
            </a:p>
          </p:txBody>
        </p:sp>
        <p:sp>
          <p:nvSpPr>
            <p:cNvPr id="9" name="Прямая соединительная линия 8"/>
            <p:cNvSpPr/>
            <p:nvPr/>
          </p:nvSpPr>
          <p:spPr>
            <a:xfrm>
              <a:off x="4627562" y="4179340"/>
              <a:ext cx="6496050" cy="0"/>
            </a:xfrm>
            <a:prstGeom prst="line">
              <a:avLst/>
            </a:prstGeom>
          </p:spPr>
          <p:style>
            <a:lnRef idx="1">
              <a:schemeClr val="accent3">
                <a:shade val="80000"/>
                <a:hueOff val="-357446"/>
                <a:satOff val="944"/>
                <a:lumOff val="28580"/>
                <a:alphaOff val="0"/>
              </a:schemeClr>
            </a:lnRef>
            <a:fillRef idx="2">
              <a:schemeClr val="accent3">
                <a:shade val="80000"/>
                <a:hueOff val="-357446"/>
                <a:satOff val="944"/>
                <a:lumOff val="28580"/>
                <a:alphaOff val="0"/>
              </a:schemeClr>
            </a:fillRef>
            <a:effectRef idx="1">
              <a:schemeClr val="accent3">
                <a:shade val="80000"/>
                <a:hueOff val="-357446"/>
                <a:satOff val="944"/>
                <a:lumOff val="28580"/>
                <a:alphaOff val="0"/>
              </a:schemeClr>
            </a:effectRef>
            <a:fontRef idx="minor">
              <a:schemeClr val="dk1"/>
            </a:fontRef>
          </p:style>
        </p:sp>
        <p:sp>
          <p:nvSpPr>
            <p:cNvPr id="11" name="Полилиния 10"/>
            <p:cNvSpPr/>
            <p:nvPr/>
          </p:nvSpPr>
          <p:spPr>
            <a:xfrm>
              <a:off x="4627562" y="4179340"/>
              <a:ext cx="6496050" cy="2109365"/>
            </a:xfrm>
            <a:custGeom>
              <a:avLst/>
              <a:gdLst>
                <a:gd name="connsiteX0" fmla="*/ 0 w 6496050"/>
                <a:gd name="connsiteY0" fmla="*/ 0 h 2109365"/>
                <a:gd name="connsiteX1" fmla="*/ 6496050 w 6496050"/>
                <a:gd name="connsiteY1" fmla="*/ 0 h 2109365"/>
                <a:gd name="connsiteX2" fmla="*/ 6496050 w 6496050"/>
                <a:gd name="connsiteY2" fmla="*/ 2109365 h 2109365"/>
                <a:gd name="connsiteX3" fmla="*/ 0 w 6496050"/>
                <a:gd name="connsiteY3" fmla="*/ 2109365 h 2109365"/>
                <a:gd name="connsiteX4" fmla="*/ 0 w 6496050"/>
                <a:gd name="connsiteY4" fmla="*/ 0 h 2109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2109365">
                  <a:moveTo>
                    <a:pt x="0" y="0"/>
                  </a:moveTo>
                  <a:lnTo>
                    <a:pt x="6496050" y="0"/>
                  </a:lnTo>
                  <a:lnTo>
                    <a:pt x="6496050" y="2109365"/>
                  </a:lnTo>
                  <a:lnTo>
                    <a:pt x="0" y="210936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ru-RU" sz="2200" b="0" i="0" kern="1200">
                  <a:solidFill>
                    <a:schemeClr val="tx1"/>
                  </a:solidFill>
                </a:rPr>
                <a:t>Без приема антиретровирусных препаратов, подавляющих размножение вируса иммунодефицита, инфицированные лица умирают в среднем через 9-11 лет. </a:t>
              </a:r>
              <a:endParaRPr lang="en-US" sz="2200" kern="1200">
                <a:solidFill>
                  <a:schemeClr val="tx1"/>
                </a:solidFill>
              </a:endParaRPr>
            </a:p>
          </p:txBody>
        </p:sp>
      </p:grpSp>
    </p:spTree>
    <p:extLst>
      <p:ext uri="{BB962C8B-B14F-4D97-AF65-F5344CB8AC3E}">
        <p14:creationId xmlns:p14="http://schemas.microsoft.com/office/powerpoint/2010/main" val="40300236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xmlns="" id="{F747F1B4-B831-4277-8AB0-32767F7EB7B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 name="Freeform 7">
            <a:extLst>
              <a:ext uri="{FF2B5EF4-FFF2-40B4-BE49-F238E27FC236}">
                <a16:creationId xmlns:a16="http://schemas.microsoft.com/office/drawing/2014/main" xmlns="" id="{D80CFA21-AB7C-4BEB-9BFF-05764FBBF3C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31" name="Freeform: Shape 24">
            <a:extLst>
              <a:ext uri="{FF2B5EF4-FFF2-40B4-BE49-F238E27FC236}">
                <a16:creationId xmlns:a16="http://schemas.microsoft.com/office/drawing/2014/main" xmlns="" id="{10B541F0-7F6E-402E-84D8-CF96EACA5FB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sp>
        <p:nvSpPr>
          <p:cNvPr id="32" name="Rectangle 26">
            <a:extLst>
              <a:ext uri="{FF2B5EF4-FFF2-40B4-BE49-F238E27FC236}">
                <a16:creationId xmlns:a16="http://schemas.microsoft.com/office/drawing/2014/main" xmlns="" id="{12F7E335-851A-4CAE-B09F-E657819D46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648930" y="634673"/>
            <a:ext cx="9252154" cy="1016654"/>
          </a:xfrm>
        </p:spPr>
        <p:txBody>
          <a:bodyPr>
            <a:normAutofit/>
          </a:bodyPr>
          <a:lstStyle/>
          <a:p>
            <a:pPr algn="ctr"/>
            <a:r>
              <a:rPr lang="ru-RU" u="sng" dirty="0">
                <a:solidFill>
                  <a:srgbClr val="EBEBEB"/>
                </a:solidFill>
              </a:rPr>
              <a:t>КАК ПЕРЕДАЕТСЯ ВИЧ </a:t>
            </a:r>
            <a:r>
              <a:rPr lang="ru-RU" u="sng" dirty="0">
                <a:solidFill>
                  <a:srgbClr val="EBEBEB"/>
                </a:solidFill>
                <a:latin typeface="Arial" panose="020B0604020202020204" pitchFamily="34" charset="0"/>
                <a:cs typeface="Arial" panose="020B0604020202020204" pitchFamily="34" charset="0"/>
              </a:rPr>
              <a:t>?</a:t>
            </a:r>
          </a:p>
        </p:txBody>
      </p:sp>
      <p:graphicFrame>
        <p:nvGraphicFramePr>
          <p:cNvPr id="5" name="Объект 2"/>
          <p:cNvGraphicFramePr>
            <a:graphicFrameLocks noGrp="1"/>
          </p:cNvGraphicFramePr>
          <p:nvPr>
            <p:ph idx="1"/>
            <p:extLst>
              <p:ext uri="{D42A27DB-BD31-4B8C-83A1-F6EECF244321}">
                <p14:modId xmlns:p14="http://schemas.microsoft.com/office/powerpoint/2010/main" val="1890146921"/>
              </p:ext>
            </p:extLst>
          </p:nvPr>
        </p:nvGraphicFramePr>
        <p:xfrm>
          <a:off x="805684" y="2798852"/>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xmlns="" id="{98DC3A17-7ED7-4A03-B67A-3683582BF29F}"/>
              </a:ext>
            </a:extLst>
          </p:cNvPr>
          <p:cNvSpPr txBox="1"/>
          <p:nvPr/>
        </p:nvSpPr>
        <p:spPr>
          <a:xfrm>
            <a:off x="648930" y="2274757"/>
            <a:ext cx="10895370" cy="769441"/>
          </a:xfrm>
          <a:prstGeom prst="rect">
            <a:avLst/>
          </a:prstGeom>
          <a:noFill/>
        </p:spPr>
        <p:txBody>
          <a:bodyPr wrap="square" rtlCol="0">
            <a:spAutoFit/>
          </a:bodyPr>
          <a:lstStyle/>
          <a:p>
            <a:r>
              <a:rPr lang="ru-RU" sz="2200" b="1" dirty="0">
                <a:highlight>
                  <a:srgbClr val="FFFF00"/>
                </a:highlight>
              </a:rPr>
              <a:t>Источник ВИЧ-инфекции - только человек на всех стадиях заболевания. </a:t>
            </a:r>
            <a:endParaRPr lang="en-US" sz="2200" b="1" dirty="0">
              <a:highlight>
                <a:srgbClr val="FFFF00"/>
              </a:highlight>
            </a:endParaRPr>
          </a:p>
          <a:p>
            <a:endParaRPr lang="ru-RU" sz="2200" b="1" dirty="0">
              <a:highlight>
                <a:srgbClr val="FFFF00"/>
              </a:highlight>
            </a:endParaRPr>
          </a:p>
        </p:txBody>
      </p:sp>
    </p:spTree>
    <p:extLst>
      <p:ext uri="{BB962C8B-B14F-4D97-AF65-F5344CB8AC3E}">
        <p14:creationId xmlns:p14="http://schemas.microsoft.com/office/powerpoint/2010/main" val="19805156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9"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1"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643855" y="1447800"/>
            <a:ext cx="3108626" cy="4572000"/>
          </a:xfrm>
        </p:spPr>
        <p:txBody>
          <a:bodyPr anchor="ctr">
            <a:normAutofit/>
          </a:bodyPr>
          <a:lstStyle/>
          <a:p>
            <a:pPr algn="ctr"/>
            <a:r>
              <a:rPr lang="ru-RU" sz="3600" b="1" dirty="0">
                <a:solidFill>
                  <a:srgbClr val="F2F2F2"/>
                </a:solidFill>
              </a:rPr>
              <a:t>ЧЕРЕЗ ЧТО ПЕРЕДАЕТСЯ ВИЧ </a:t>
            </a:r>
            <a:r>
              <a:rPr lang="ru-RU" sz="3600" b="1" dirty="0">
                <a:solidFill>
                  <a:srgbClr val="F2F2F2"/>
                </a:solidFill>
                <a:latin typeface="Arial" panose="020B0604020202020204" pitchFamily="34" charset="0"/>
                <a:cs typeface="Arial" panose="020B0604020202020204" pitchFamily="34" charset="0"/>
              </a:rPr>
              <a:t>?</a:t>
            </a:r>
          </a:p>
        </p:txBody>
      </p:sp>
      <p:graphicFrame>
        <p:nvGraphicFramePr>
          <p:cNvPr id="22" name="Объект 2"/>
          <p:cNvGraphicFramePr>
            <a:graphicFrameLocks noGrp="1"/>
          </p:cNvGraphicFramePr>
          <p:nvPr>
            <p:ph idx="1"/>
            <p:extLst>
              <p:ext uri="{D42A27DB-BD31-4B8C-83A1-F6EECF244321}">
                <p14:modId xmlns:p14="http://schemas.microsoft.com/office/powerpoint/2010/main" val="149317357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0032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xmlns="" id="{052BEFF1-896C-45B1-B02C-96A6A1BC389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7" name="Freeform 36">
            <a:extLst>
              <a:ext uri="{FF2B5EF4-FFF2-40B4-BE49-F238E27FC236}">
                <a16:creationId xmlns:a16="http://schemas.microsoft.com/office/drawing/2014/main" xmlns="" id="{BB237A14-61B1-4C00-A670-5D8D68A8668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alpha val="20000"/>
            </a:schemeClr>
          </a:solidFill>
          <a:ln>
            <a:noFill/>
          </a:ln>
        </p:spPr>
        <p:txBody>
          <a:bodyPr rtlCol="0" anchor="ctr"/>
          <a:lstStyle/>
          <a:p>
            <a:pPr algn="ctr"/>
            <a:endParaRPr lang="en-US"/>
          </a:p>
        </p:txBody>
      </p:sp>
      <p:sp>
        <p:nvSpPr>
          <p:cNvPr id="18" name="Rectangle 11">
            <a:extLst>
              <a:ext uri="{FF2B5EF4-FFF2-40B4-BE49-F238E27FC236}">
                <a16:creationId xmlns:a16="http://schemas.microsoft.com/office/drawing/2014/main" xmlns="" id="{0BA768A8-4FED-4ED8-9E46-6BE72188EC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9" name="Freeform: Shape 13">
            <a:extLst>
              <a:ext uri="{FF2B5EF4-FFF2-40B4-BE49-F238E27FC236}">
                <a16:creationId xmlns:a16="http://schemas.microsoft.com/office/drawing/2014/main" xmlns="" id="{8598F259-6F54-47A3-8D13-1603D786A3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653143" y="1645920"/>
            <a:ext cx="3522879" cy="4470821"/>
          </a:xfrm>
        </p:spPr>
        <p:txBody>
          <a:bodyPr>
            <a:normAutofit/>
          </a:bodyPr>
          <a:lstStyle/>
          <a:p>
            <a:pPr algn="ctr"/>
            <a:r>
              <a:rPr lang="ru-RU" dirty="0"/>
              <a:t>КАК </a:t>
            </a:r>
            <a:r>
              <a:rPr lang="ru-RU" sz="5400" b="1" u="sng" dirty="0">
                <a:solidFill>
                  <a:srgbClr val="FF0000"/>
                </a:solidFill>
              </a:rPr>
              <a:t>НЕ</a:t>
            </a:r>
            <a:r>
              <a:rPr lang="ru-RU" dirty="0"/>
              <a:t> ПЕРЕДАЕТСЯ ВИЧ </a:t>
            </a:r>
          </a:p>
        </p:txBody>
      </p:sp>
      <p:sp>
        <p:nvSpPr>
          <p:cNvPr id="3" name="Объект 2"/>
          <p:cNvSpPr>
            <a:spLocks noGrp="1"/>
          </p:cNvSpPr>
          <p:nvPr>
            <p:ph idx="1"/>
          </p:nvPr>
        </p:nvSpPr>
        <p:spPr>
          <a:xfrm>
            <a:off x="4924373" y="956603"/>
            <a:ext cx="5919503" cy="5160138"/>
          </a:xfrm>
        </p:spPr>
        <p:txBody>
          <a:bodyPr>
            <a:normAutofit/>
          </a:bodyPr>
          <a:lstStyle/>
          <a:p>
            <a:pPr>
              <a:lnSpc>
                <a:spcPct val="90000"/>
              </a:lnSpc>
            </a:pPr>
            <a:r>
              <a:rPr lang="ru-RU" sz="2800" dirty="0">
                <a:solidFill>
                  <a:schemeClr val="bg1"/>
                </a:solidFill>
              </a:rPr>
              <a:t>Через воздух при разговоре и кашле</a:t>
            </a:r>
          </a:p>
          <a:p>
            <a:pPr>
              <a:lnSpc>
                <a:spcPct val="90000"/>
              </a:lnSpc>
            </a:pPr>
            <a:r>
              <a:rPr lang="ru-RU" sz="2800" dirty="0">
                <a:solidFill>
                  <a:schemeClr val="bg1"/>
                </a:solidFill>
              </a:rPr>
              <a:t>Через общую посуду и продукты питания</a:t>
            </a:r>
          </a:p>
          <a:p>
            <a:pPr>
              <a:lnSpc>
                <a:spcPct val="90000"/>
              </a:lnSpc>
            </a:pPr>
            <a:r>
              <a:rPr lang="ru-RU" sz="2800" dirty="0">
                <a:solidFill>
                  <a:schemeClr val="bg1"/>
                </a:solidFill>
              </a:rPr>
              <a:t>Через рукопожатия</a:t>
            </a:r>
          </a:p>
          <a:p>
            <a:pPr>
              <a:lnSpc>
                <a:spcPct val="90000"/>
              </a:lnSpc>
            </a:pPr>
            <a:r>
              <a:rPr lang="ru-RU" sz="2800" dirty="0">
                <a:solidFill>
                  <a:schemeClr val="bg1"/>
                </a:solidFill>
              </a:rPr>
              <a:t>Через поцелуи</a:t>
            </a:r>
          </a:p>
          <a:p>
            <a:pPr>
              <a:lnSpc>
                <a:spcPct val="90000"/>
              </a:lnSpc>
            </a:pPr>
            <a:r>
              <a:rPr lang="ru-RU" sz="2800" dirty="0">
                <a:solidFill>
                  <a:schemeClr val="bg1"/>
                </a:solidFill>
              </a:rPr>
              <a:t>Через насекомых</a:t>
            </a:r>
          </a:p>
          <a:p>
            <a:pPr>
              <a:lnSpc>
                <a:spcPct val="90000"/>
              </a:lnSpc>
            </a:pPr>
            <a:r>
              <a:rPr lang="ru-RU" sz="2800" dirty="0">
                <a:solidFill>
                  <a:schemeClr val="bg1"/>
                </a:solidFill>
              </a:rPr>
              <a:t>Через домашних животных и птиц</a:t>
            </a:r>
          </a:p>
          <a:p>
            <a:pPr>
              <a:lnSpc>
                <a:spcPct val="90000"/>
              </a:lnSpc>
            </a:pPr>
            <a:r>
              <a:rPr lang="ru-RU" sz="2800" dirty="0">
                <a:solidFill>
                  <a:schemeClr val="bg1"/>
                </a:solidFill>
              </a:rPr>
              <a:t>Через места общего пользования</a:t>
            </a:r>
          </a:p>
          <a:p>
            <a:pPr marL="0" indent="0">
              <a:lnSpc>
                <a:spcPct val="90000"/>
              </a:lnSpc>
              <a:buNone/>
            </a:pPr>
            <a:endParaRPr lang="ru-RU" sz="2800" dirty="0">
              <a:solidFill>
                <a:schemeClr val="bg1"/>
              </a:solidFill>
            </a:endParaRPr>
          </a:p>
        </p:txBody>
      </p:sp>
    </p:spTree>
    <p:extLst>
      <p:ext uri="{BB962C8B-B14F-4D97-AF65-F5344CB8AC3E}">
        <p14:creationId xmlns:p14="http://schemas.microsoft.com/office/powerpoint/2010/main" val="2287253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КТО В ГРУППЕ РИСКА </a:t>
            </a:r>
            <a:br>
              <a:rPr lang="ru-RU" dirty="0">
                <a:solidFill>
                  <a:srgbClr val="FFFFFF"/>
                </a:solidFill>
              </a:rPr>
            </a:br>
            <a:r>
              <a:rPr lang="ru-RU" dirty="0">
                <a:solidFill>
                  <a:srgbClr val="FFFFFF"/>
                </a:solidFill>
              </a:rPr>
              <a:t>ПО ВИЧ-ИНФЕКЦИИ </a:t>
            </a:r>
            <a:r>
              <a:rPr lang="ru-RU" dirty="0">
                <a:solidFill>
                  <a:srgbClr val="FFFFFF"/>
                </a:solidFill>
                <a:latin typeface="Arial" panose="020B0604020202020204" pitchFamily="34" charset="0"/>
                <a:cs typeface="Arial" panose="020B0604020202020204" pitchFamily="34" charset="0"/>
              </a:rPr>
              <a:t>?</a:t>
            </a:r>
          </a:p>
        </p:txBody>
      </p:sp>
      <p:sp>
        <p:nvSpPr>
          <p:cNvPr id="3" name="Объект 2"/>
          <p:cNvSpPr>
            <a:spLocks noGrp="1"/>
          </p:cNvSpPr>
          <p:nvPr>
            <p:ph idx="1"/>
          </p:nvPr>
        </p:nvSpPr>
        <p:spPr>
          <a:xfrm>
            <a:off x="1622729" y="2305966"/>
            <a:ext cx="8946541" cy="3752282"/>
          </a:xfrm>
        </p:spPr>
        <p:txBody>
          <a:bodyPr>
            <a:normAutofit fontScale="92500" lnSpcReduction="10000"/>
          </a:bodyPr>
          <a:lstStyle/>
          <a:p>
            <a:pPr algn="ctr">
              <a:lnSpc>
                <a:spcPct val="90000"/>
              </a:lnSpc>
            </a:pPr>
            <a:r>
              <a:rPr lang="ru-RU" sz="2800" b="1" dirty="0">
                <a:solidFill>
                  <a:srgbClr val="FF0000"/>
                </a:solidFill>
              </a:rPr>
              <a:t>ВИЧ касается каждого при</a:t>
            </a:r>
            <a:r>
              <a:rPr lang="ru-RU" sz="1800" dirty="0"/>
              <a:t>:</a:t>
            </a:r>
          </a:p>
          <a:p>
            <a:pPr marL="0" indent="0">
              <a:lnSpc>
                <a:spcPct val="90000"/>
              </a:lnSpc>
              <a:buNone/>
            </a:pPr>
            <a:r>
              <a:rPr lang="ru-RU" sz="1800" dirty="0">
                <a:latin typeface="Arial" panose="020B0604020202020204" pitchFamily="34" charset="0"/>
                <a:cs typeface="Arial" panose="020B0604020202020204" pitchFamily="34" charset="0"/>
              </a:rPr>
              <a:t>- незащищенных половых контактах;</a:t>
            </a:r>
          </a:p>
          <a:p>
            <a:pPr marL="0" indent="0">
              <a:lnSpc>
                <a:spcPct val="90000"/>
              </a:lnSpc>
              <a:buNone/>
            </a:pPr>
            <a:r>
              <a:rPr lang="ru-RU" sz="1800" dirty="0">
                <a:latin typeface="Arial" panose="020B0604020202020204" pitchFamily="34" charset="0"/>
                <a:cs typeface="Arial" panose="020B0604020202020204" pitchFamily="34" charset="0"/>
              </a:rPr>
              <a:t>- при употреблении наркотических и других психоактивных веществ, особенно при их внутривенном использовании.</a:t>
            </a:r>
          </a:p>
          <a:p>
            <a:pPr marL="0" indent="0">
              <a:lnSpc>
                <a:spcPct val="90000"/>
              </a:lnSpc>
              <a:buNone/>
            </a:pPr>
            <a:endParaRPr lang="ru-RU" sz="1800" dirty="0">
              <a:latin typeface="Arial" panose="020B0604020202020204" pitchFamily="34" charset="0"/>
              <a:cs typeface="Arial" panose="020B0604020202020204" pitchFamily="34" charset="0"/>
            </a:endParaRPr>
          </a:p>
          <a:p>
            <a:pPr marL="0" indent="0" algn="ctr">
              <a:lnSpc>
                <a:spcPct val="90000"/>
              </a:lnSpc>
              <a:buNone/>
            </a:pPr>
            <a:r>
              <a:rPr lang="ru-RU" sz="2800" b="1" dirty="0" smtClean="0">
                <a:solidFill>
                  <a:srgbClr val="FF0000"/>
                </a:solidFill>
              </a:rPr>
              <a:t>К уязвимым группам по ВИЧ относятся:  </a:t>
            </a:r>
            <a:endParaRPr lang="ru-RU" sz="2800" b="1" dirty="0">
              <a:solidFill>
                <a:srgbClr val="FF0000"/>
              </a:solidFill>
            </a:endParaRPr>
          </a:p>
          <a:p>
            <a:pPr marL="0" indent="0">
              <a:lnSpc>
                <a:spcPct val="90000"/>
              </a:lnSpc>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подростки </a:t>
            </a:r>
            <a:r>
              <a:rPr lang="ru-RU" sz="1800" dirty="0">
                <a:latin typeface="Arial" panose="020B0604020202020204" pitchFamily="34" charset="0"/>
                <a:cs typeface="Arial" panose="020B0604020202020204" pitchFamily="34" charset="0"/>
              </a:rPr>
              <a:t>и </a:t>
            </a:r>
            <a:r>
              <a:rPr lang="ru-RU" sz="1800" dirty="0" smtClean="0">
                <a:latin typeface="Arial" panose="020B0604020202020204" pitchFamily="34" charset="0"/>
                <a:cs typeface="Arial" panose="020B0604020202020204" pitchFamily="34" charset="0"/>
              </a:rPr>
              <a:t>молодежь</a:t>
            </a:r>
            <a:r>
              <a:rPr lang="ru-RU" sz="1800" dirty="0">
                <a:latin typeface="Arial" panose="020B0604020202020204" pitchFamily="34" charset="0"/>
                <a:cs typeface="Arial" panose="020B0604020202020204" pitchFamily="34" charset="0"/>
              </a:rPr>
              <a:t>;</a:t>
            </a:r>
          </a:p>
          <a:p>
            <a:pPr marL="0" indent="0">
              <a:lnSpc>
                <a:spcPct val="90000"/>
              </a:lnSpc>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лица, ведущие половую жизнь</a:t>
            </a:r>
            <a:r>
              <a:rPr lang="ru-RU" sz="1800" dirty="0">
                <a:latin typeface="Arial" panose="020B0604020202020204" pitchFamily="34" charset="0"/>
                <a:cs typeface="Arial" panose="020B0604020202020204" pitchFamily="34" charset="0"/>
              </a:rPr>
              <a:t>;</a:t>
            </a:r>
            <a:r>
              <a:rPr lang="ru-RU" sz="1800" dirty="0" smtClean="0">
                <a:latin typeface="Arial" panose="020B0604020202020204" pitchFamily="34" charset="0"/>
                <a:cs typeface="Arial" panose="020B0604020202020204" pitchFamily="34" charset="0"/>
              </a:rPr>
              <a:t> </a:t>
            </a:r>
            <a:endParaRPr lang="ru-RU" sz="1800" dirty="0">
              <a:latin typeface="Arial" panose="020B0604020202020204" pitchFamily="34" charset="0"/>
              <a:cs typeface="Arial" panose="020B0604020202020204" pitchFamily="34" charset="0"/>
            </a:endParaRPr>
          </a:p>
          <a:p>
            <a:pPr marL="0" indent="0">
              <a:lnSpc>
                <a:spcPct val="90000"/>
              </a:lnSpc>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беспризорные </a:t>
            </a:r>
            <a:r>
              <a:rPr lang="ru-RU" sz="1800" dirty="0">
                <a:latin typeface="Arial" panose="020B0604020202020204" pitchFamily="34" charset="0"/>
                <a:cs typeface="Arial" panose="020B0604020202020204" pitchFamily="34" charset="0"/>
              </a:rPr>
              <a:t>дети, лица без определенного места жительства, </a:t>
            </a:r>
            <a:r>
              <a:rPr lang="ru-RU" sz="1800" dirty="0" smtClean="0">
                <a:latin typeface="Arial" panose="020B0604020202020204" pitchFamily="34" charset="0"/>
                <a:cs typeface="Arial" panose="020B0604020202020204" pitchFamily="34" charset="0"/>
              </a:rPr>
              <a:t>мигранты; </a:t>
            </a:r>
            <a:endParaRPr lang="ru-RU" sz="1800" dirty="0">
              <a:latin typeface="Arial" panose="020B0604020202020204" pitchFamily="34" charset="0"/>
              <a:cs typeface="Arial" panose="020B0604020202020204" pitchFamily="34" charset="0"/>
            </a:endParaRPr>
          </a:p>
          <a:p>
            <a:pPr marL="0" indent="0">
              <a:lnSpc>
                <a:spcPct val="90000"/>
              </a:lnSpc>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лица, находящиеся в местах </a:t>
            </a:r>
            <a:r>
              <a:rPr lang="ru-RU" sz="1800" dirty="0">
                <a:latin typeface="Arial" panose="020B0604020202020204" pitchFamily="34" charset="0"/>
                <a:cs typeface="Arial" panose="020B0604020202020204" pitchFamily="34" charset="0"/>
              </a:rPr>
              <a:t>лишения </a:t>
            </a:r>
            <a:r>
              <a:rPr lang="ru-RU" sz="1800" dirty="0" smtClean="0">
                <a:latin typeface="Arial" panose="020B0604020202020204" pitchFamily="34" charset="0"/>
                <a:cs typeface="Arial" panose="020B0604020202020204" pitchFamily="34" charset="0"/>
              </a:rPr>
              <a:t>свободы;</a:t>
            </a:r>
          </a:p>
          <a:p>
            <a:pPr marL="0" indent="0">
              <a:lnSpc>
                <a:spcPct val="90000"/>
              </a:lnSpc>
              <a:buNone/>
            </a:pP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медицинские работники</a:t>
            </a:r>
            <a:r>
              <a:rPr lang="ru-RU"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9362125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052BEFF1-896C-45B1-B02C-96A6A1BC389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92000" cy="6858000"/>
          </a:xfrm>
          <a:prstGeom prst="rect">
            <a:avLst/>
          </a:pr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xmlns="" id="{BB237A14-61B1-4C00-A670-5D8D68A8668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alpha val="20000"/>
            </a:schemeClr>
          </a:solidFill>
          <a:ln>
            <a:noFill/>
          </a:ln>
        </p:spPr>
        <p:txBody>
          <a:bodyPr rtlCol="0" anchor="ctr"/>
          <a:lstStyle/>
          <a:p>
            <a:pPr algn="ctr"/>
            <a:endParaRPr lang="en-US"/>
          </a:p>
        </p:txBody>
      </p:sp>
      <p:sp>
        <p:nvSpPr>
          <p:cNvPr id="12" name="Rectangle 11">
            <a:extLst>
              <a:ext uri="{FF2B5EF4-FFF2-40B4-BE49-F238E27FC236}">
                <a16:creationId xmlns:a16="http://schemas.microsoft.com/office/drawing/2014/main" xmlns="" id="{0BA768A8-4FED-4ED8-9E46-6BE72188ECD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14" name="Freeform: Shape 13">
            <a:extLst>
              <a:ext uri="{FF2B5EF4-FFF2-40B4-BE49-F238E27FC236}">
                <a16:creationId xmlns:a16="http://schemas.microsoft.com/office/drawing/2014/main" xmlns="" id="{8598F259-6F54-47A3-8D13-1603D786A3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p:cNvSpPr>
            <a:spLocks noGrp="1"/>
          </p:cNvSpPr>
          <p:nvPr>
            <p:ph type="title"/>
          </p:nvPr>
        </p:nvSpPr>
        <p:spPr>
          <a:xfrm>
            <a:off x="653143" y="1645920"/>
            <a:ext cx="3522879" cy="4470821"/>
          </a:xfrm>
        </p:spPr>
        <p:txBody>
          <a:bodyPr>
            <a:normAutofit/>
          </a:bodyPr>
          <a:lstStyle/>
          <a:p>
            <a:pPr algn="ctr"/>
            <a:r>
              <a:rPr lang="ru-RU" sz="3600" dirty="0"/>
              <a:t>КАК ОБНАРУЖИТЬ ВИЧ-ИНФЕКЦИЮ </a:t>
            </a:r>
            <a:r>
              <a:rPr lang="ru-RU" sz="3600" dirty="0">
                <a:latin typeface="Arial" panose="020B0604020202020204" pitchFamily="34" charset="0"/>
                <a:cs typeface="Arial" panose="020B0604020202020204" pitchFamily="34" charset="0"/>
              </a:rPr>
              <a:t>?</a:t>
            </a:r>
          </a:p>
        </p:txBody>
      </p:sp>
      <p:sp>
        <p:nvSpPr>
          <p:cNvPr id="3" name="Объект 2"/>
          <p:cNvSpPr>
            <a:spLocks noGrp="1"/>
          </p:cNvSpPr>
          <p:nvPr>
            <p:ph idx="1"/>
          </p:nvPr>
        </p:nvSpPr>
        <p:spPr>
          <a:xfrm>
            <a:off x="5204109" y="1645920"/>
            <a:ext cx="5919503" cy="4470821"/>
          </a:xfrm>
        </p:spPr>
        <p:txBody>
          <a:bodyPr>
            <a:normAutofit/>
          </a:bodyPr>
          <a:lstStyle/>
          <a:p>
            <a:pPr algn="ctr"/>
            <a:r>
              <a:rPr lang="ru-RU" sz="3600" b="1" dirty="0">
                <a:solidFill>
                  <a:srgbClr val="FF0000"/>
                </a:solidFill>
              </a:rPr>
              <a:t>Единственный способ </a:t>
            </a:r>
            <a:r>
              <a:rPr lang="ru-RU" sz="3600" dirty="0">
                <a:solidFill>
                  <a:schemeClr val="bg1"/>
                </a:solidFill>
              </a:rPr>
              <a:t>- это </a:t>
            </a:r>
            <a:r>
              <a:rPr lang="ru-RU" sz="3600" b="1" u="sng" dirty="0">
                <a:solidFill>
                  <a:schemeClr val="bg1"/>
                </a:solidFill>
              </a:rPr>
              <a:t>провести анализ крови на антитела к вирусу иммунодефицита человека</a:t>
            </a:r>
            <a:r>
              <a:rPr lang="ru-RU" sz="3600" dirty="0">
                <a:solidFill>
                  <a:schemeClr val="bg1"/>
                </a:solidFill>
              </a:rPr>
              <a:t>. </a:t>
            </a:r>
          </a:p>
        </p:txBody>
      </p:sp>
    </p:spTree>
    <p:extLst>
      <p:ext uri="{BB962C8B-B14F-4D97-AF65-F5344CB8AC3E}">
        <p14:creationId xmlns:p14="http://schemas.microsoft.com/office/powerpoint/2010/main" val="1066097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СКРЫТЫЙ ПЕРИОД </a:t>
            </a:r>
            <a:br>
              <a:rPr lang="ru-RU" dirty="0">
                <a:solidFill>
                  <a:srgbClr val="FFFFFF"/>
                </a:solidFill>
              </a:rPr>
            </a:br>
            <a:r>
              <a:rPr lang="ru-RU" dirty="0">
                <a:solidFill>
                  <a:srgbClr val="FFFFFF"/>
                </a:solidFill>
              </a:rPr>
              <a:t>ВИЧ-ИНФЕКЦИИ</a:t>
            </a:r>
          </a:p>
        </p:txBody>
      </p:sp>
      <p:sp>
        <p:nvSpPr>
          <p:cNvPr id="3" name="Объект 2"/>
          <p:cNvSpPr>
            <a:spLocks noGrp="1"/>
          </p:cNvSpPr>
          <p:nvPr>
            <p:ph idx="1"/>
          </p:nvPr>
        </p:nvSpPr>
        <p:spPr>
          <a:xfrm>
            <a:off x="1622729" y="2396727"/>
            <a:ext cx="8946541" cy="3484879"/>
          </a:xfrm>
        </p:spPr>
        <p:txBody>
          <a:bodyPr>
            <a:normAutofit/>
          </a:bodyPr>
          <a:lstStyle/>
          <a:p>
            <a:pPr marL="0" indent="0">
              <a:buNone/>
            </a:pPr>
            <a:r>
              <a:rPr lang="ru-RU" sz="2400" dirty="0"/>
              <a:t>С момента заражения до первых проявлений ВИЧ-инфекции проходит от 3-4 недель до нескольких лет. Достаточно длительное время человек не ощущает этого заболевания: работает, занимается спортом, ведет активную половую жизнь, создает семью. </a:t>
            </a:r>
          </a:p>
          <a:p>
            <a:pPr marL="0" indent="0">
              <a:buNone/>
            </a:pPr>
            <a:r>
              <a:rPr lang="ru-RU" sz="2400" dirty="0"/>
              <a:t>По внешним признакам невозможно определить, заражен человек ВИЧ или нет. </a:t>
            </a:r>
          </a:p>
          <a:p>
            <a:pPr marL="0" indent="0">
              <a:buNone/>
            </a:pPr>
            <a:r>
              <a:rPr lang="ru-RU" sz="2400" dirty="0"/>
              <a:t>Не существует специфических признаков заражения ВИЧ. </a:t>
            </a:r>
          </a:p>
        </p:txBody>
      </p:sp>
      <p:cxnSp>
        <p:nvCxnSpPr>
          <p:cNvPr id="6" name="Прямая соединительная линия 5">
            <a:extLst>
              <a:ext uri="{FF2B5EF4-FFF2-40B4-BE49-F238E27FC236}">
                <a16:creationId xmlns:a16="http://schemas.microsoft.com/office/drawing/2014/main" xmlns="" id="{44A68940-A60E-4E58-9A39-DD92587B75E8}"/>
              </a:ext>
            </a:extLst>
          </p:cNvPr>
          <p:cNvCxnSpPr/>
          <p:nvPr/>
        </p:nvCxnSpPr>
        <p:spPr>
          <a:xfrm>
            <a:off x="2292626" y="4147930"/>
            <a:ext cx="64273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a:extLst>
              <a:ext uri="{FF2B5EF4-FFF2-40B4-BE49-F238E27FC236}">
                <a16:creationId xmlns:a16="http://schemas.microsoft.com/office/drawing/2014/main" xmlns="" id="{165D08B2-E1CA-4787-8CF3-A0EE9B6AA3E2}"/>
              </a:ext>
            </a:extLst>
          </p:cNvPr>
          <p:cNvCxnSpPr>
            <a:cxnSpLocks/>
          </p:cNvCxnSpPr>
          <p:nvPr/>
        </p:nvCxnSpPr>
        <p:spPr>
          <a:xfrm flipV="1">
            <a:off x="2305878" y="4943061"/>
            <a:ext cx="6414061"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0090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8"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503582" y="1447800"/>
            <a:ext cx="3444527" cy="4572000"/>
          </a:xfrm>
        </p:spPr>
        <p:txBody>
          <a:bodyPr anchor="ctr">
            <a:normAutofit/>
          </a:bodyPr>
          <a:lstStyle/>
          <a:p>
            <a:r>
              <a:rPr lang="ru-RU" sz="3000" u="sng" dirty="0">
                <a:solidFill>
                  <a:srgbClr val="F2F2F2"/>
                </a:solidFill>
              </a:rPr>
              <a:t>ВИЧ- ЭТО ВСЕГДА ЗАБОЛЕВАНИЕ !</a:t>
            </a:r>
          </a:p>
        </p:txBody>
      </p:sp>
      <p:grpSp>
        <p:nvGrpSpPr>
          <p:cNvPr id="3" name="Группа 2"/>
          <p:cNvGrpSpPr/>
          <p:nvPr/>
        </p:nvGrpSpPr>
        <p:grpSpPr>
          <a:xfrm>
            <a:off x="4451691" y="1115035"/>
            <a:ext cx="6496050" cy="4937833"/>
            <a:chOff x="4542293" y="1438818"/>
            <a:chExt cx="6496050" cy="4937833"/>
          </a:xfrm>
        </p:grpSpPr>
        <p:sp>
          <p:nvSpPr>
            <p:cNvPr id="4" name="Прямая соединительная линия 3"/>
            <p:cNvSpPr/>
            <p:nvPr/>
          </p:nvSpPr>
          <p:spPr>
            <a:xfrm>
              <a:off x="4542293" y="1438818"/>
              <a:ext cx="6496050" cy="0"/>
            </a:xfrm>
            <a:prstGeom prst="line">
              <a:avLst/>
            </a:prstGeom>
          </p:spPr>
          <p:style>
            <a:lnRef idx="2">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6" name="Полилиния 5"/>
            <p:cNvSpPr/>
            <p:nvPr/>
          </p:nvSpPr>
          <p:spPr>
            <a:xfrm>
              <a:off x="4542293" y="1438818"/>
              <a:ext cx="6496050" cy="847827"/>
            </a:xfrm>
            <a:custGeom>
              <a:avLst/>
              <a:gdLst>
                <a:gd name="connsiteX0" fmla="*/ 0 w 6496050"/>
                <a:gd name="connsiteY0" fmla="*/ 0 h 847827"/>
                <a:gd name="connsiteX1" fmla="*/ 6496050 w 6496050"/>
                <a:gd name="connsiteY1" fmla="*/ 0 h 847827"/>
                <a:gd name="connsiteX2" fmla="*/ 6496050 w 6496050"/>
                <a:gd name="connsiteY2" fmla="*/ 847827 h 847827"/>
                <a:gd name="connsiteX3" fmla="*/ 0 w 6496050"/>
                <a:gd name="connsiteY3" fmla="*/ 847827 h 847827"/>
                <a:gd name="connsiteX4" fmla="*/ 0 w 6496050"/>
                <a:gd name="connsiteY4" fmla="*/ 0 h 847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847827">
                  <a:moveTo>
                    <a:pt x="0" y="0"/>
                  </a:moveTo>
                  <a:lnTo>
                    <a:pt x="6496050" y="0"/>
                  </a:lnTo>
                  <a:lnTo>
                    <a:pt x="6496050" y="847827"/>
                  </a:lnTo>
                  <a:lnTo>
                    <a:pt x="0" y="84782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ru-RU" sz="2400" b="0" i="0" kern="1200" dirty="0">
                  <a:solidFill>
                    <a:schemeClr val="tx1"/>
                  </a:solidFill>
                </a:rPr>
                <a:t>Не существует </a:t>
              </a:r>
              <a:r>
                <a:rPr lang="ru-RU" sz="2400" dirty="0" smtClean="0">
                  <a:solidFill>
                    <a:schemeClr val="tx1"/>
                  </a:solidFill>
                </a:rPr>
                <a:t>«</a:t>
              </a:r>
              <a:r>
                <a:rPr lang="ru-RU" sz="2400" b="0" i="0" kern="1200" dirty="0" smtClean="0">
                  <a:solidFill>
                    <a:schemeClr val="tx1"/>
                  </a:solidFill>
                </a:rPr>
                <a:t>НОСИТЕЛЬСТВА ВИЧ» </a:t>
              </a:r>
              <a:r>
                <a:rPr lang="ru-RU" sz="2400" b="0" i="0" kern="1200" dirty="0">
                  <a:solidFill>
                    <a:schemeClr val="tx1"/>
                  </a:solidFill>
                </a:rPr>
                <a:t>!!!</a:t>
              </a:r>
              <a:endParaRPr lang="en-US" sz="2400" kern="1200" dirty="0">
                <a:solidFill>
                  <a:schemeClr val="tx1"/>
                </a:solidFill>
              </a:endParaRPr>
            </a:p>
          </p:txBody>
        </p:sp>
        <p:sp>
          <p:nvSpPr>
            <p:cNvPr id="7" name="Прямая соединительная линия 6"/>
            <p:cNvSpPr/>
            <p:nvPr/>
          </p:nvSpPr>
          <p:spPr>
            <a:xfrm>
              <a:off x="4542293" y="2286645"/>
              <a:ext cx="6496050" cy="0"/>
            </a:xfrm>
            <a:prstGeom prst="line">
              <a:avLst/>
            </a:prstGeom>
          </p:spPr>
          <p:style>
            <a:lnRef idx="2">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8" name="Полилиния 7"/>
            <p:cNvSpPr/>
            <p:nvPr/>
          </p:nvSpPr>
          <p:spPr>
            <a:xfrm>
              <a:off x="4542293" y="2286645"/>
              <a:ext cx="6496050" cy="973825"/>
            </a:xfrm>
            <a:custGeom>
              <a:avLst/>
              <a:gdLst>
                <a:gd name="connsiteX0" fmla="*/ 0 w 6496050"/>
                <a:gd name="connsiteY0" fmla="*/ 0 h 973825"/>
                <a:gd name="connsiteX1" fmla="*/ 6496050 w 6496050"/>
                <a:gd name="connsiteY1" fmla="*/ 0 h 973825"/>
                <a:gd name="connsiteX2" fmla="*/ 6496050 w 6496050"/>
                <a:gd name="connsiteY2" fmla="*/ 973825 h 973825"/>
                <a:gd name="connsiteX3" fmla="*/ 0 w 6496050"/>
                <a:gd name="connsiteY3" fmla="*/ 973825 h 973825"/>
                <a:gd name="connsiteX4" fmla="*/ 0 w 6496050"/>
                <a:gd name="connsiteY4" fmla="*/ 0 h 97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973825">
                  <a:moveTo>
                    <a:pt x="0" y="0"/>
                  </a:moveTo>
                  <a:lnTo>
                    <a:pt x="6496050" y="0"/>
                  </a:lnTo>
                  <a:lnTo>
                    <a:pt x="6496050" y="973825"/>
                  </a:lnTo>
                  <a:lnTo>
                    <a:pt x="0" y="9738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ru-RU" sz="2400" b="0" i="0" kern="1200" dirty="0">
                  <a:solidFill>
                    <a:schemeClr val="tx1"/>
                  </a:solidFill>
                </a:rPr>
                <a:t>С момента заражения человек является источником ВИЧ-инфекции. </a:t>
              </a:r>
              <a:endParaRPr lang="en-US" sz="2400" kern="1200" dirty="0">
                <a:solidFill>
                  <a:schemeClr val="tx1"/>
                </a:solidFill>
              </a:endParaRPr>
            </a:p>
          </p:txBody>
        </p:sp>
        <p:sp>
          <p:nvSpPr>
            <p:cNvPr id="9" name="Прямая соединительная линия 8"/>
            <p:cNvSpPr/>
            <p:nvPr/>
          </p:nvSpPr>
          <p:spPr>
            <a:xfrm>
              <a:off x="4542293" y="3260471"/>
              <a:ext cx="6496050" cy="0"/>
            </a:xfrm>
            <a:prstGeom prst="line">
              <a:avLst/>
            </a:prstGeom>
          </p:spPr>
          <p:style>
            <a:lnRef idx="2">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0" name="Полилиния 9"/>
            <p:cNvSpPr/>
            <p:nvPr/>
          </p:nvSpPr>
          <p:spPr>
            <a:xfrm>
              <a:off x="4542293" y="3260471"/>
              <a:ext cx="6496050" cy="1432614"/>
            </a:xfrm>
            <a:custGeom>
              <a:avLst/>
              <a:gdLst>
                <a:gd name="connsiteX0" fmla="*/ 0 w 6496050"/>
                <a:gd name="connsiteY0" fmla="*/ 0 h 1432614"/>
                <a:gd name="connsiteX1" fmla="*/ 6496050 w 6496050"/>
                <a:gd name="connsiteY1" fmla="*/ 0 h 1432614"/>
                <a:gd name="connsiteX2" fmla="*/ 6496050 w 6496050"/>
                <a:gd name="connsiteY2" fmla="*/ 1432614 h 1432614"/>
                <a:gd name="connsiteX3" fmla="*/ 0 w 6496050"/>
                <a:gd name="connsiteY3" fmla="*/ 1432614 h 1432614"/>
                <a:gd name="connsiteX4" fmla="*/ 0 w 6496050"/>
                <a:gd name="connsiteY4" fmla="*/ 0 h 1432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1432614">
                  <a:moveTo>
                    <a:pt x="0" y="0"/>
                  </a:moveTo>
                  <a:lnTo>
                    <a:pt x="6496050" y="0"/>
                  </a:lnTo>
                  <a:lnTo>
                    <a:pt x="6496050" y="1432614"/>
                  </a:lnTo>
                  <a:lnTo>
                    <a:pt x="0" y="14326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ru-RU" sz="2400" b="0" i="0" kern="1200" dirty="0">
                  <a:solidFill>
                    <a:schemeClr val="tx1"/>
                  </a:solidFill>
                </a:rPr>
                <a:t>С первого дня попадания ВИЧ в  организм происходит непрерывное и необратимое разрушение иммунитета.</a:t>
              </a:r>
              <a:endParaRPr lang="en-US" sz="2400" kern="1200" dirty="0">
                <a:solidFill>
                  <a:schemeClr val="tx1"/>
                </a:solidFill>
              </a:endParaRPr>
            </a:p>
          </p:txBody>
        </p:sp>
        <p:sp>
          <p:nvSpPr>
            <p:cNvPr id="11" name="Прямая соединительная линия 10"/>
            <p:cNvSpPr/>
            <p:nvPr/>
          </p:nvSpPr>
          <p:spPr>
            <a:xfrm>
              <a:off x="4542293" y="4693085"/>
              <a:ext cx="6496050" cy="0"/>
            </a:xfrm>
            <a:prstGeom prst="line">
              <a:avLst/>
            </a:prstGeom>
          </p:spPr>
          <p:style>
            <a:lnRef idx="2">
              <a:schemeClr val="accent1">
                <a:shade val="80000"/>
                <a:hueOff val="0"/>
                <a:satOff val="0"/>
                <a:lumOff val="0"/>
                <a:alphaOff val="0"/>
              </a:schemeClr>
            </a:lnRef>
            <a:fillRef idx="1">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2" name="Полилиния 11"/>
            <p:cNvSpPr/>
            <p:nvPr/>
          </p:nvSpPr>
          <p:spPr>
            <a:xfrm>
              <a:off x="4542293" y="4693085"/>
              <a:ext cx="6496050" cy="1683566"/>
            </a:xfrm>
            <a:custGeom>
              <a:avLst/>
              <a:gdLst>
                <a:gd name="connsiteX0" fmla="*/ 0 w 6496050"/>
                <a:gd name="connsiteY0" fmla="*/ 0 h 1683566"/>
                <a:gd name="connsiteX1" fmla="*/ 6496050 w 6496050"/>
                <a:gd name="connsiteY1" fmla="*/ 0 h 1683566"/>
                <a:gd name="connsiteX2" fmla="*/ 6496050 w 6496050"/>
                <a:gd name="connsiteY2" fmla="*/ 1683566 h 1683566"/>
                <a:gd name="connsiteX3" fmla="*/ 0 w 6496050"/>
                <a:gd name="connsiteY3" fmla="*/ 1683566 h 1683566"/>
                <a:gd name="connsiteX4" fmla="*/ 0 w 6496050"/>
                <a:gd name="connsiteY4" fmla="*/ 0 h 16835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96050" h="1683566">
                  <a:moveTo>
                    <a:pt x="0" y="0"/>
                  </a:moveTo>
                  <a:lnTo>
                    <a:pt x="6496050" y="0"/>
                  </a:lnTo>
                  <a:lnTo>
                    <a:pt x="6496050" y="1683566"/>
                  </a:lnTo>
                  <a:lnTo>
                    <a:pt x="0" y="16835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ru-RU" sz="2400" b="0" i="0" kern="1200" dirty="0">
                  <a:solidFill>
                    <a:schemeClr val="tx1"/>
                  </a:solidFill>
                </a:rPr>
                <a:t>При положительном анализе на ВИЧ необходимо </a:t>
              </a:r>
              <a:r>
                <a:rPr lang="ru-RU" sz="2400" b="1" i="0" kern="1200" dirty="0">
                  <a:solidFill>
                    <a:schemeClr val="tx1"/>
                  </a:solidFill>
                </a:rPr>
                <a:t>ОБЯЗАТЕЛЬНО </a:t>
              </a:r>
              <a:r>
                <a:rPr lang="ru-RU" sz="2400" b="0" i="0" kern="1200" dirty="0">
                  <a:solidFill>
                    <a:schemeClr val="tx1"/>
                  </a:solidFill>
                </a:rPr>
                <a:t>обратиться в Краевой центр СПИД для дообследования и уточнения диагноза.</a:t>
              </a:r>
              <a:endParaRPr lang="en-US" sz="2400" kern="1200" dirty="0">
                <a:solidFill>
                  <a:schemeClr val="tx1"/>
                </a:solidFill>
              </a:endParaRPr>
            </a:p>
          </p:txBody>
        </p:sp>
      </p:grpSp>
    </p:spTree>
    <p:extLst>
      <p:ext uri="{BB962C8B-B14F-4D97-AF65-F5344CB8AC3E}">
        <p14:creationId xmlns:p14="http://schemas.microsoft.com/office/powerpoint/2010/main" val="34814770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КАК ЖЕНЩИНЕ С ВИЧ РОДИТЬ ЗДОРОВОГО РЕБЁНКА </a:t>
            </a:r>
            <a:r>
              <a:rPr lang="ru-RU" dirty="0">
                <a:solidFill>
                  <a:srgbClr val="FFFFFF"/>
                </a:solidFill>
                <a:latin typeface="Arial" panose="020B0604020202020204" pitchFamily="34" charset="0"/>
                <a:cs typeface="Arial" panose="020B0604020202020204" pitchFamily="34" charset="0"/>
              </a:rPr>
              <a:t>?</a:t>
            </a:r>
          </a:p>
        </p:txBody>
      </p:sp>
      <p:sp>
        <p:nvSpPr>
          <p:cNvPr id="3" name="Объект 2"/>
          <p:cNvSpPr>
            <a:spLocks noGrp="1"/>
          </p:cNvSpPr>
          <p:nvPr>
            <p:ph idx="1"/>
          </p:nvPr>
        </p:nvSpPr>
        <p:spPr>
          <a:xfrm>
            <a:off x="1103312" y="2286162"/>
            <a:ext cx="8946541" cy="3962237"/>
          </a:xfrm>
        </p:spPr>
        <p:txBody>
          <a:bodyPr>
            <a:noAutofit/>
          </a:bodyPr>
          <a:lstStyle/>
          <a:p>
            <a:r>
              <a:rPr lang="ru-RU" sz="2200" dirty="0">
                <a:latin typeface="Arial" panose="020B0604020202020204" pitchFamily="34" charset="0"/>
                <a:cs typeface="Arial" panose="020B0604020202020204" pitchFamily="34" charset="0"/>
              </a:rPr>
              <a:t>Все беременные женщины и все их половые партнеры должны быть обследованы на ВИЧ не менее 2-х раз: в сроке до 12 недель (при постановке на учет в женской консультации), в сроке 32-33 недели.</a:t>
            </a:r>
          </a:p>
          <a:p>
            <a:r>
              <a:rPr lang="ru-RU" sz="2200" dirty="0">
                <a:latin typeface="Arial" panose="020B0604020202020204" pitchFamily="34" charset="0"/>
                <a:cs typeface="Arial" panose="020B0604020202020204" pitchFamily="34" charset="0"/>
              </a:rPr>
              <a:t>При положительном анализе крови на  ВИЧ беременной необходимо обратиться в Краевой центр СПИД для дообследования.</a:t>
            </a:r>
          </a:p>
          <a:p>
            <a:r>
              <a:rPr lang="ru-RU" sz="2200" dirty="0">
                <a:latin typeface="Arial" panose="020B0604020202020204" pitchFamily="34" charset="0"/>
                <a:cs typeface="Arial" panose="020B0604020202020204" pitchFamily="34" charset="0"/>
              </a:rPr>
              <a:t>Если беременной установлен диагноз ВИЧ-инфекция </a:t>
            </a:r>
            <a:r>
              <a:rPr lang="ru-RU" sz="2200" b="1" dirty="0">
                <a:solidFill>
                  <a:srgbClr val="FF0000"/>
                </a:solidFill>
              </a:rPr>
              <a:t>ТОЛЬКО ПРИЕМ СПЕЦИАЛЬНЫХ (АНТИРЕТРОВИРУСНЫХ) ПРЕПАРАТОВ ЗАЩИТИТ БУДУЩЕГО РЕБЕНКА ОТ ВИЧ.</a:t>
            </a:r>
          </a:p>
        </p:txBody>
      </p:sp>
    </p:spTree>
    <p:extLst>
      <p:ext uri="{BB962C8B-B14F-4D97-AF65-F5344CB8AC3E}">
        <p14:creationId xmlns:p14="http://schemas.microsoft.com/office/powerpoint/2010/main" val="417362528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643855" y="1447800"/>
            <a:ext cx="3411310" cy="4572000"/>
          </a:xfrm>
        </p:spPr>
        <p:txBody>
          <a:bodyPr anchor="ctr">
            <a:normAutofit/>
          </a:bodyPr>
          <a:lstStyle/>
          <a:p>
            <a:r>
              <a:rPr lang="ru-RU" sz="3200" dirty="0">
                <a:solidFill>
                  <a:srgbClr val="F2F2F2"/>
                </a:solidFill>
              </a:rPr>
              <a:t>ЛЕЧЕНИЕ </a:t>
            </a:r>
            <a:br>
              <a:rPr lang="ru-RU" sz="3200" dirty="0">
                <a:solidFill>
                  <a:srgbClr val="F2F2F2"/>
                </a:solidFill>
              </a:rPr>
            </a:br>
            <a:r>
              <a:rPr lang="ru-RU" sz="3200" dirty="0">
                <a:solidFill>
                  <a:srgbClr val="F2F2F2"/>
                </a:solidFill>
              </a:rPr>
              <a:t>ВИЧ-ИНФЕКЦИИ</a:t>
            </a:r>
          </a:p>
        </p:txBody>
      </p:sp>
      <p:grpSp>
        <p:nvGrpSpPr>
          <p:cNvPr id="3" name="Группа 2"/>
          <p:cNvGrpSpPr/>
          <p:nvPr/>
        </p:nvGrpSpPr>
        <p:grpSpPr>
          <a:xfrm>
            <a:off x="4385328" y="876254"/>
            <a:ext cx="6853018" cy="5190991"/>
            <a:chOff x="4507582" y="1143273"/>
            <a:chExt cx="6853018" cy="5190991"/>
          </a:xfrm>
        </p:grpSpPr>
        <p:sp>
          <p:nvSpPr>
            <p:cNvPr id="4" name="Прямая соединительная линия 3"/>
            <p:cNvSpPr/>
            <p:nvPr/>
          </p:nvSpPr>
          <p:spPr>
            <a:xfrm>
              <a:off x="4507582" y="1143273"/>
              <a:ext cx="6853018" cy="0"/>
            </a:xfrm>
            <a:prstGeom prst="line">
              <a:avLst/>
            </a:prstGeom>
          </p:spPr>
          <p:style>
            <a:lnRef idx="2">
              <a:schemeClr val="accent3">
                <a:shade val="80000"/>
                <a:hueOff val="0"/>
                <a:satOff val="0"/>
                <a:lumOff val="0"/>
                <a:alphaOff val="0"/>
              </a:schemeClr>
            </a:lnRef>
            <a:fillRef idx="1">
              <a:schemeClr val="accent3">
                <a:shade val="80000"/>
                <a:hueOff val="0"/>
                <a:satOff val="0"/>
                <a:lumOff val="0"/>
                <a:alphaOff val="0"/>
              </a:schemeClr>
            </a:fillRef>
            <a:effectRef idx="1">
              <a:schemeClr val="accent3">
                <a:shade val="80000"/>
                <a:hueOff val="0"/>
                <a:satOff val="0"/>
                <a:lumOff val="0"/>
                <a:alphaOff val="0"/>
              </a:schemeClr>
            </a:effectRef>
            <a:fontRef idx="minor">
              <a:schemeClr val="lt1"/>
            </a:fontRef>
          </p:style>
        </p:sp>
        <p:sp>
          <p:nvSpPr>
            <p:cNvPr id="6" name="Полилиния 5"/>
            <p:cNvSpPr/>
            <p:nvPr/>
          </p:nvSpPr>
          <p:spPr>
            <a:xfrm>
              <a:off x="4507582" y="1143273"/>
              <a:ext cx="6853018" cy="1031716"/>
            </a:xfrm>
            <a:custGeom>
              <a:avLst/>
              <a:gdLst>
                <a:gd name="connsiteX0" fmla="*/ 0 w 6853018"/>
                <a:gd name="connsiteY0" fmla="*/ 0 h 1031716"/>
                <a:gd name="connsiteX1" fmla="*/ 6853018 w 6853018"/>
                <a:gd name="connsiteY1" fmla="*/ 0 h 1031716"/>
                <a:gd name="connsiteX2" fmla="*/ 6853018 w 6853018"/>
                <a:gd name="connsiteY2" fmla="*/ 1031716 h 1031716"/>
                <a:gd name="connsiteX3" fmla="*/ 0 w 6853018"/>
                <a:gd name="connsiteY3" fmla="*/ 1031716 h 1031716"/>
                <a:gd name="connsiteX4" fmla="*/ 0 w 6853018"/>
                <a:gd name="connsiteY4" fmla="*/ 0 h 1031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3018" h="1031716">
                  <a:moveTo>
                    <a:pt x="0" y="0"/>
                  </a:moveTo>
                  <a:lnTo>
                    <a:pt x="6853018" y="0"/>
                  </a:lnTo>
                  <a:lnTo>
                    <a:pt x="6853018" y="1031716"/>
                  </a:lnTo>
                  <a:lnTo>
                    <a:pt x="0" y="10317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2000" b="0" i="0" kern="1200" dirty="0">
                  <a:solidFill>
                    <a:schemeClr val="tx1"/>
                  </a:solidFill>
                  <a:latin typeface="Arial" panose="020B0604020202020204" pitchFamily="34" charset="0"/>
                  <a:cs typeface="Arial" panose="020B0604020202020204" pitchFamily="34" charset="0"/>
                </a:rPr>
                <a:t>Добиться «очищения» организма от вируса иммунодефицита человека если произошло заражение – НЕВОЗМОЖНО. </a:t>
              </a:r>
              <a:endParaRPr lang="en-US" sz="2000" kern="1200" dirty="0">
                <a:solidFill>
                  <a:schemeClr val="tx1"/>
                </a:solidFill>
                <a:latin typeface="Arial" panose="020B0604020202020204" pitchFamily="34" charset="0"/>
                <a:cs typeface="Arial" panose="020B0604020202020204" pitchFamily="34" charset="0"/>
              </a:endParaRPr>
            </a:p>
          </p:txBody>
        </p:sp>
        <p:sp>
          <p:nvSpPr>
            <p:cNvPr id="7" name="Прямая соединительная линия 6"/>
            <p:cNvSpPr/>
            <p:nvPr/>
          </p:nvSpPr>
          <p:spPr>
            <a:xfrm>
              <a:off x="4507582" y="2174990"/>
              <a:ext cx="6853018" cy="0"/>
            </a:xfrm>
            <a:prstGeom prst="line">
              <a:avLst/>
            </a:prstGeom>
          </p:spPr>
          <p:style>
            <a:lnRef idx="2">
              <a:schemeClr val="accent3">
                <a:shade val="80000"/>
                <a:hueOff val="-89361"/>
                <a:satOff val="236"/>
                <a:lumOff val="7145"/>
                <a:alphaOff val="0"/>
              </a:schemeClr>
            </a:lnRef>
            <a:fillRef idx="1">
              <a:schemeClr val="accent3">
                <a:shade val="80000"/>
                <a:hueOff val="-89361"/>
                <a:satOff val="236"/>
                <a:lumOff val="7145"/>
                <a:alphaOff val="0"/>
              </a:schemeClr>
            </a:fillRef>
            <a:effectRef idx="1">
              <a:schemeClr val="accent3">
                <a:shade val="80000"/>
                <a:hueOff val="-89361"/>
                <a:satOff val="236"/>
                <a:lumOff val="7145"/>
                <a:alphaOff val="0"/>
              </a:schemeClr>
            </a:effectRef>
            <a:fontRef idx="minor">
              <a:schemeClr val="lt1"/>
            </a:fontRef>
          </p:style>
        </p:sp>
        <p:sp>
          <p:nvSpPr>
            <p:cNvPr id="8" name="Полилиния 7"/>
            <p:cNvSpPr/>
            <p:nvPr/>
          </p:nvSpPr>
          <p:spPr>
            <a:xfrm>
              <a:off x="4507582" y="2174990"/>
              <a:ext cx="6853018" cy="771115"/>
            </a:xfrm>
            <a:custGeom>
              <a:avLst/>
              <a:gdLst>
                <a:gd name="connsiteX0" fmla="*/ 0 w 6853018"/>
                <a:gd name="connsiteY0" fmla="*/ 0 h 771115"/>
                <a:gd name="connsiteX1" fmla="*/ 6853018 w 6853018"/>
                <a:gd name="connsiteY1" fmla="*/ 0 h 771115"/>
                <a:gd name="connsiteX2" fmla="*/ 6853018 w 6853018"/>
                <a:gd name="connsiteY2" fmla="*/ 771115 h 771115"/>
                <a:gd name="connsiteX3" fmla="*/ 0 w 6853018"/>
                <a:gd name="connsiteY3" fmla="*/ 771115 h 771115"/>
                <a:gd name="connsiteX4" fmla="*/ 0 w 6853018"/>
                <a:gd name="connsiteY4" fmla="*/ 0 h 771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3018" h="771115">
                  <a:moveTo>
                    <a:pt x="0" y="0"/>
                  </a:moveTo>
                  <a:lnTo>
                    <a:pt x="6853018" y="0"/>
                  </a:lnTo>
                  <a:lnTo>
                    <a:pt x="6853018" y="771115"/>
                  </a:lnTo>
                  <a:lnTo>
                    <a:pt x="0" y="77111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2000" b="0" i="0" kern="1200" dirty="0">
                  <a:solidFill>
                    <a:schemeClr val="tx1"/>
                  </a:solidFill>
                  <a:latin typeface="Arial" panose="020B0604020202020204" pitchFamily="34" charset="0"/>
                  <a:cs typeface="Arial" panose="020B0604020202020204" pitchFamily="34" charset="0"/>
                </a:rPr>
                <a:t>ЦЕЛЬ ТЕРАПИИ – снизить активность вируса, а не избавить организм от вируса. </a:t>
              </a:r>
            </a:p>
            <a:p>
              <a:pPr lvl="0" algn="l" defTabSz="800100">
                <a:lnSpc>
                  <a:spcPct val="90000"/>
                </a:lnSpc>
                <a:spcBef>
                  <a:spcPct val="0"/>
                </a:spcBef>
                <a:spcAft>
                  <a:spcPct val="35000"/>
                </a:spcAft>
              </a:pPr>
              <a:endParaRPr lang="en-US" sz="2000" kern="1200" dirty="0">
                <a:solidFill>
                  <a:schemeClr val="tx1"/>
                </a:solidFill>
              </a:endParaRPr>
            </a:p>
          </p:txBody>
        </p:sp>
        <p:sp>
          <p:nvSpPr>
            <p:cNvPr id="9" name="Прямая соединительная линия 8"/>
            <p:cNvSpPr/>
            <p:nvPr/>
          </p:nvSpPr>
          <p:spPr>
            <a:xfrm>
              <a:off x="4507582" y="2946106"/>
              <a:ext cx="6853018" cy="0"/>
            </a:xfrm>
            <a:prstGeom prst="line">
              <a:avLst/>
            </a:prstGeom>
          </p:spPr>
          <p:style>
            <a:lnRef idx="2">
              <a:schemeClr val="accent3">
                <a:shade val="80000"/>
                <a:hueOff val="-178723"/>
                <a:satOff val="472"/>
                <a:lumOff val="14290"/>
                <a:alphaOff val="0"/>
              </a:schemeClr>
            </a:lnRef>
            <a:fillRef idx="1">
              <a:schemeClr val="accent3">
                <a:shade val="80000"/>
                <a:hueOff val="-178723"/>
                <a:satOff val="472"/>
                <a:lumOff val="14290"/>
                <a:alphaOff val="0"/>
              </a:schemeClr>
            </a:fillRef>
            <a:effectRef idx="1">
              <a:schemeClr val="accent3">
                <a:shade val="80000"/>
                <a:hueOff val="-178723"/>
                <a:satOff val="472"/>
                <a:lumOff val="14290"/>
                <a:alphaOff val="0"/>
              </a:schemeClr>
            </a:effectRef>
            <a:fontRef idx="minor">
              <a:schemeClr val="lt1"/>
            </a:fontRef>
          </p:style>
        </p:sp>
        <p:sp>
          <p:nvSpPr>
            <p:cNvPr id="11" name="Полилиния 10"/>
            <p:cNvSpPr/>
            <p:nvPr/>
          </p:nvSpPr>
          <p:spPr>
            <a:xfrm>
              <a:off x="4507582" y="2946106"/>
              <a:ext cx="6853018" cy="1031716"/>
            </a:xfrm>
            <a:custGeom>
              <a:avLst/>
              <a:gdLst>
                <a:gd name="connsiteX0" fmla="*/ 0 w 6853018"/>
                <a:gd name="connsiteY0" fmla="*/ 0 h 1031716"/>
                <a:gd name="connsiteX1" fmla="*/ 6853018 w 6853018"/>
                <a:gd name="connsiteY1" fmla="*/ 0 h 1031716"/>
                <a:gd name="connsiteX2" fmla="*/ 6853018 w 6853018"/>
                <a:gd name="connsiteY2" fmla="*/ 1031716 h 1031716"/>
                <a:gd name="connsiteX3" fmla="*/ 0 w 6853018"/>
                <a:gd name="connsiteY3" fmla="*/ 1031716 h 1031716"/>
                <a:gd name="connsiteX4" fmla="*/ 0 w 6853018"/>
                <a:gd name="connsiteY4" fmla="*/ 0 h 1031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3018" h="1031716">
                  <a:moveTo>
                    <a:pt x="0" y="0"/>
                  </a:moveTo>
                  <a:lnTo>
                    <a:pt x="6853018" y="0"/>
                  </a:lnTo>
                  <a:lnTo>
                    <a:pt x="6853018" y="1031716"/>
                  </a:lnTo>
                  <a:lnTo>
                    <a:pt x="0" y="10317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2000" b="0" i="0" kern="1200" dirty="0">
                  <a:solidFill>
                    <a:schemeClr val="tx1"/>
                  </a:solidFill>
                  <a:latin typeface="Arial" panose="020B0604020202020204" pitchFamily="34" charset="0"/>
                  <a:cs typeface="Arial" panose="020B0604020202020204" pitchFamily="34" charset="0"/>
                </a:rPr>
                <a:t>Своевременно начатое лечение, назначенное в Центре СПИД, предотвращает развитие иммунодефицита и вторичных заболеваний, сохраняет качество жизни. </a:t>
              </a:r>
              <a:endParaRPr lang="en-US" sz="2000" kern="1200" dirty="0">
                <a:solidFill>
                  <a:schemeClr val="tx1"/>
                </a:solidFill>
                <a:latin typeface="Arial" panose="020B0604020202020204" pitchFamily="34" charset="0"/>
                <a:cs typeface="Arial" panose="020B0604020202020204" pitchFamily="34" charset="0"/>
              </a:endParaRPr>
            </a:p>
          </p:txBody>
        </p:sp>
        <p:sp>
          <p:nvSpPr>
            <p:cNvPr id="13" name="Прямая соединительная линия 12"/>
            <p:cNvSpPr/>
            <p:nvPr/>
          </p:nvSpPr>
          <p:spPr>
            <a:xfrm>
              <a:off x="4507582" y="3977823"/>
              <a:ext cx="6853018" cy="0"/>
            </a:xfrm>
            <a:prstGeom prst="line">
              <a:avLst/>
            </a:prstGeom>
          </p:spPr>
          <p:style>
            <a:lnRef idx="2">
              <a:schemeClr val="accent3">
                <a:shade val="80000"/>
                <a:hueOff val="-268084"/>
                <a:satOff val="708"/>
                <a:lumOff val="21435"/>
                <a:alphaOff val="0"/>
              </a:schemeClr>
            </a:lnRef>
            <a:fillRef idx="1">
              <a:schemeClr val="accent3">
                <a:shade val="80000"/>
                <a:hueOff val="-268084"/>
                <a:satOff val="708"/>
                <a:lumOff val="21435"/>
                <a:alphaOff val="0"/>
              </a:schemeClr>
            </a:fillRef>
            <a:effectRef idx="1">
              <a:schemeClr val="accent3">
                <a:shade val="80000"/>
                <a:hueOff val="-268084"/>
                <a:satOff val="708"/>
                <a:lumOff val="21435"/>
                <a:alphaOff val="0"/>
              </a:schemeClr>
            </a:effectRef>
            <a:fontRef idx="minor">
              <a:schemeClr val="lt1"/>
            </a:fontRef>
          </p:style>
        </p:sp>
        <p:sp>
          <p:nvSpPr>
            <p:cNvPr id="15" name="Полилиния 14"/>
            <p:cNvSpPr/>
            <p:nvPr/>
          </p:nvSpPr>
          <p:spPr>
            <a:xfrm>
              <a:off x="4507582" y="3977823"/>
              <a:ext cx="6846325" cy="1324724"/>
            </a:xfrm>
            <a:custGeom>
              <a:avLst/>
              <a:gdLst>
                <a:gd name="connsiteX0" fmla="*/ 0 w 6846325"/>
                <a:gd name="connsiteY0" fmla="*/ 0 h 1324724"/>
                <a:gd name="connsiteX1" fmla="*/ 6846325 w 6846325"/>
                <a:gd name="connsiteY1" fmla="*/ 0 h 1324724"/>
                <a:gd name="connsiteX2" fmla="*/ 6846325 w 6846325"/>
                <a:gd name="connsiteY2" fmla="*/ 1324724 h 1324724"/>
                <a:gd name="connsiteX3" fmla="*/ 0 w 6846325"/>
                <a:gd name="connsiteY3" fmla="*/ 1324724 h 1324724"/>
                <a:gd name="connsiteX4" fmla="*/ 0 w 6846325"/>
                <a:gd name="connsiteY4" fmla="*/ 0 h 1324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6325" h="1324724">
                  <a:moveTo>
                    <a:pt x="0" y="0"/>
                  </a:moveTo>
                  <a:lnTo>
                    <a:pt x="6846325" y="0"/>
                  </a:lnTo>
                  <a:lnTo>
                    <a:pt x="6846325" y="1324724"/>
                  </a:lnTo>
                  <a:lnTo>
                    <a:pt x="0" y="132472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2000" b="0" i="0" kern="1200" dirty="0">
                  <a:solidFill>
                    <a:schemeClr val="tx1"/>
                  </a:solidFill>
                  <a:latin typeface="Arial" panose="020B0604020202020204" pitchFamily="34" charset="0"/>
                  <a:cs typeface="Arial" panose="020B0604020202020204" pitchFamily="34" charset="0"/>
                </a:rPr>
                <a:t>Только на фоне специфической терапии продолжительность жизни пациента с ВИЧ-инфекцией не отличается от продолжительности жизни лиц без ВИЧ-инфекции. </a:t>
              </a:r>
              <a:endParaRPr lang="en-US" sz="1800" kern="1200" dirty="0">
                <a:solidFill>
                  <a:schemeClr val="tx1"/>
                </a:solidFill>
                <a:latin typeface="Arial" panose="020B0604020202020204" pitchFamily="34" charset="0"/>
                <a:cs typeface="Arial" panose="020B0604020202020204" pitchFamily="34" charset="0"/>
              </a:endParaRPr>
            </a:p>
          </p:txBody>
        </p:sp>
        <p:sp>
          <p:nvSpPr>
            <p:cNvPr id="17" name="Прямая соединительная линия 16"/>
            <p:cNvSpPr/>
            <p:nvPr/>
          </p:nvSpPr>
          <p:spPr>
            <a:xfrm>
              <a:off x="4507582" y="5302548"/>
              <a:ext cx="6853018" cy="0"/>
            </a:xfrm>
            <a:prstGeom prst="line">
              <a:avLst/>
            </a:prstGeom>
          </p:spPr>
          <p:style>
            <a:lnRef idx="2">
              <a:schemeClr val="accent3">
                <a:shade val="80000"/>
                <a:hueOff val="-357446"/>
                <a:satOff val="944"/>
                <a:lumOff val="28580"/>
                <a:alphaOff val="0"/>
              </a:schemeClr>
            </a:lnRef>
            <a:fillRef idx="1">
              <a:schemeClr val="accent3">
                <a:shade val="80000"/>
                <a:hueOff val="-357446"/>
                <a:satOff val="944"/>
                <a:lumOff val="28580"/>
                <a:alphaOff val="0"/>
              </a:schemeClr>
            </a:fillRef>
            <a:effectRef idx="1">
              <a:schemeClr val="accent3">
                <a:shade val="80000"/>
                <a:hueOff val="-357446"/>
                <a:satOff val="944"/>
                <a:lumOff val="28580"/>
                <a:alphaOff val="0"/>
              </a:schemeClr>
            </a:effectRef>
            <a:fontRef idx="minor">
              <a:schemeClr val="lt1"/>
            </a:fontRef>
          </p:style>
        </p:sp>
        <p:sp>
          <p:nvSpPr>
            <p:cNvPr id="18" name="Полилиния 17"/>
            <p:cNvSpPr/>
            <p:nvPr/>
          </p:nvSpPr>
          <p:spPr>
            <a:xfrm>
              <a:off x="4507582" y="5302548"/>
              <a:ext cx="6853018" cy="1031716"/>
            </a:xfrm>
            <a:custGeom>
              <a:avLst/>
              <a:gdLst>
                <a:gd name="connsiteX0" fmla="*/ 0 w 6853018"/>
                <a:gd name="connsiteY0" fmla="*/ 0 h 1031716"/>
                <a:gd name="connsiteX1" fmla="*/ 6853018 w 6853018"/>
                <a:gd name="connsiteY1" fmla="*/ 0 h 1031716"/>
                <a:gd name="connsiteX2" fmla="*/ 6853018 w 6853018"/>
                <a:gd name="connsiteY2" fmla="*/ 1031716 h 1031716"/>
                <a:gd name="connsiteX3" fmla="*/ 0 w 6853018"/>
                <a:gd name="connsiteY3" fmla="*/ 1031716 h 1031716"/>
                <a:gd name="connsiteX4" fmla="*/ 0 w 6853018"/>
                <a:gd name="connsiteY4" fmla="*/ 0 h 1031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3018" h="1031716">
                  <a:moveTo>
                    <a:pt x="0" y="0"/>
                  </a:moveTo>
                  <a:lnTo>
                    <a:pt x="6853018" y="0"/>
                  </a:lnTo>
                  <a:lnTo>
                    <a:pt x="6853018" y="1031716"/>
                  </a:lnTo>
                  <a:lnTo>
                    <a:pt x="0" y="103171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ru-RU" sz="2000" b="0" i="0" kern="1200" dirty="0">
                  <a:solidFill>
                    <a:schemeClr val="tx1"/>
                  </a:solidFill>
                  <a:latin typeface="Arial" panose="020B0604020202020204" pitchFamily="34" charset="0"/>
                  <a:cs typeface="Arial" panose="020B0604020202020204" pitchFamily="34" charset="0"/>
                </a:rPr>
                <a:t>Лечение ВИЧ-инфекции пожизненное и бесплатное за счет средств государства.</a:t>
              </a:r>
              <a:endParaRPr lang="en-US" sz="2000" kern="1200" dirty="0">
                <a:solidFill>
                  <a:schemeClr val="tx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555146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ЧТО ПОВЫШАЕТ РИСК ЗАРАЖЕНИЯ ВИЧ </a:t>
            </a:r>
            <a:r>
              <a:rPr lang="ru-RU" dirty="0">
                <a:solidFill>
                  <a:srgbClr val="FFFFFF"/>
                </a:solidFill>
                <a:latin typeface="Arial" panose="020B0604020202020204" pitchFamily="34" charset="0"/>
                <a:cs typeface="Arial" panose="020B0604020202020204" pitchFamily="34" charset="0"/>
              </a:rPr>
              <a:t>?</a:t>
            </a:r>
          </a:p>
        </p:txBody>
      </p:sp>
      <p:sp>
        <p:nvSpPr>
          <p:cNvPr id="3" name="Объект 2"/>
          <p:cNvSpPr>
            <a:spLocks noGrp="1"/>
          </p:cNvSpPr>
          <p:nvPr>
            <p:ph idx="1"/>
          </p:nvPr>
        </p:nvSpPr>
        <p:spPr>
          <a:xfrm>
            <a:off x="1103312" y="2305966"/>
            <a:ext cx="8946541" cy="3942433"/>
          </a:xfrm>
        </p:spPr>
        <p:txBody>
          <a:bodyPr>
            <a:normAutofit/>
          </a:bodyPr>
          <a:lstStyle/>
          <a:p>
            <a:r>
              <a:rPr lang="ru-RU" sz="2400" dirty="0">
                <a:latin typeface="Arial" panose="020B0604020202020204" pitchFamily="34" charset="0"/>
                <a:cs typeface="Arial" panose="020B0604020202020204" pitchFamily="34" charset="0"/>
              </a:rPr>
              <a:t>- Частая смена полового партнера;</a:t>
            </a:r>
          </a:p>
          <a:p>
            <a:r>
              <a:rPr lang="ru-RU" sz="2400" dirty="0">
                <a:latin typeface="Arial" panose="020B0604020202020204" pitchFamily="34" charset="0"/>
                <a:cs typeface="Arial" panose="020B0604020202020204" pitchFamily="34" charset="0"/>
              </a:rPr>
              <a:t>- Случайные половые связи;</a:t>
            </a:r>
          </a:p>
          <a:p>
            <a:r>
              <a:rPr lang="ru-RU" sz="2400" dirty="0">
                <a:latin typeface="Arial" panose="020B0604020202020204" pitchFamily="34" charset="0"/>
                <a:cs typeface="Arial" panose="020B0604020202020204" pitchFamily="34" charset="0"/>
              </a:rPr>
              <a:t>- Половые связи с представителями своего пола;</a:t>
            </a:r>
          </a:p>
          <a:p>
            <a:r>
              <a:rPr lang="ru-RU" sz="2400" dirty="0">
                <a:latin typeface="Arial" panose="020B0604020202020204" pitchFamily="34" charset="0"/>
                <a:cs typeface="Arial" panose="020B0604020202020204" pitchFamily="34" charset="0"/>
              </a:rPr>
              <a:t>- Употребление алкоголя, наркотических веществ (традиционных, синтетических, растительных);</a:t>
            </a:r>
          </a:p>
          <a:p>
            <a:r>
              <a:rPr lang="ru-RU" sz="2400" dirty="0">
                <a:latin typeface="Arial" panose="020B0604020202020204" pitchFamily="34" charset="0"/>
                <a:cs typeface="Arial" panose="020B0604020202020204" pitchFamily="34" charset="0"/>
              </a:rPr>
              <a:t>- Использование инструментария для маникюра и татуировок, недостаточно обработанного после обслуживания ВИЧ-инфицированного;</a:t>
            </a:r>
          </a:p>
          <a:p>
            <a:r>
              <a:rPr lang="ru-RU" sz="2400" dirty="0">
                <a:latin typeface="Arial" panose="020B0604020202020204" pitchFamily="34" charset="0"/>
                <a:cs typeface="Arial" panose="020B0604020202020204" pitchFamily="34" charset="0"/>
              </a:rPr>
              <a:t>- Использование «общих» шприцев и игл для инъекций.</a:t>
            </a:r>
          </a:p>
          <a:p>
            <a:endParaRPr lang="ru-RU" sz="2400" dirty="0">
              <a:latin typeface="Arial" panose="020B0604020202020204" pitchFamily="34" charset="0"/>
              <a:cs typeface="Arial" panose="020B0604020202020204" pitchFamily="34" charset="0"/>
            </a:endParaRPr>
          </a:p>
          <a:p>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02681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4E78424C-6FD0-41F8-9CAA-5DC19C4235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xmlns="" id="{DD136760-57DC-4301-8BEA-B71AD2D1390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xmlns="" id="{C99B912D-1E4B-42AF-A2BE-CFEFEC916EE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6" name="Freeform 11">
            <a:extLst>
              <a:ext uri="{FF2B5EF4-FFF2-40B4-BE49-F238E27FC236}">
                <a16:creationId xmlns:a16="http://schemas.microsoft.com/office/drawing/2014/main" xmlns="" id="{BDC58DEA-1307-4F44-AD47-E613D8B76A8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 name="Заголовок 1"/>
          <p:cNvSpPr>
            <a:spLocks noGrp="1"/>
          </p:cNvSpPr>
          <p:nvPr>
            <p:ph type="title"/>
          </p:nvPr>
        </p:nvSpPr>
        <p:spPr>
          <a:xfrm>
            <a:off x="604501" y="1447800"/>
            <a:ext cx="3623345" cy="3293166"/>
          </a:xfrm>
        </p:spPr>
        <p:txBody>
          <a:bodyPr anchor="ctr">
            <a:normAutofit/>
          </a:bodyPr>
          <a:lstStyle/>
          <a:p>
            <a:r>
              <a:rPr lang="ru-RU" sz="3200" dirty="0">
                <a:solidFill>
                  <a:srgbClr val="F2F2F2"/>
                </a:solidFill>
              </a:rPr>
              <a:t>КАК СНИЗИТЬ РИСК ЗАРАЖЕНИЯ ВИЧ-ИНФЕКЦИЕЙ</a:t>
            </a:r>
          </a:p>
        </p:txBody>
      </p:sp>
      <p:grpSp>
        <p:nvGrpSpPr>
          <p:cNvPr id="3" name="Группа 2"/>
          <p:cNvGrpSpPr/>
          <p:nvPr/>
        </p:nvGrpSpPr>
        <p:grpSpPr>
          <a:xfrm>
            <a:off x="4603166" y="1605441"/>
            <a:ext cx="6496050" cy="4208400"/>
            <a:chOff x="4603166" y="1605441"/>
            <a:chExt cx="6496050" cy="4208400"/>
          </a:xfrm>
        </p:grpSpPr>
        <p:sp>
          <p:nvSpPr>
            <p:cNvPr id="4" name="Полилиния 3"/>
            <p:cNvSpPr/>
            <p:nvPr/>
          </p:nvSpPr>
          <p:spPr>
            <a:xfrm>
              <a:off x="4603166" y="1605441"/>
              <a:ext cx="6496050" cy="795600"/>
            </a:xfrm>
            <a:custGeom>
              <a:avLst/>
              <a:gdLst>
                <a:gd name="connsiteX0" fmla="*/ 0 w 6496050"/>
                <a:gd name="connsiteY0" fmla="*/ 132603 h 795600"/>
                <a:gd name="connsiteX1" fmla="*/ 132603 w 6496050"/>
                <a:gd name="connsiteY1" fmla="*/ 0 h 795600"/>
                <a:gd name="connsiteX2" fmla="*/ 6363447 w 6496050"/>
                <a:gd name="connsiteY2" fmla="*/ 0 h 795600"/>
                <a:gd name="connsiteX3" fmla="*/ 6496050 w 6496050"/>
                <a:gd name="connsiteY3" fmla="*/ 132603 h 795600"/>
                <a:gd name="connsiteX4" fmla="*/ 6496050 w 6496050"/>
                <a:gd name="connsiteY4" fmla="*/ 662997 h 795600"/>
                <a:gd name="connsiteX5" fmla="*/ 6363447 w 6496050"/>
                <a:gd name="connsiteY5" fmla="*/ 795600 h 795600"/>
                <a:gd name="connsiteX6" fmla="*/ 132603 w 6496050"/>
                <a:gd name="connsiteY6" fmla="*/ 795600 h 795600"/>
                <a:gd name="connsiteX7" fmla="*/ 0 w 6496050"/>
                <a:gd name="connsiteY7" fmla="*/ 662997 h 795600"/>
                <a:gd name="connsiteX8" fmla="*/ 0 w 6496050"/>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6050" h="795600">
                  <a:moveTo>
                    <a:pt x="0" y="132603"/>
                  </a:moveTo>
                  <a:cubicBezTo>
                    <a:pt x="0" y="59368"/>
                    <a:pt x="59368" y="0"/>
                    <a:pt x="132603" y="0"/>
                  </a:cubicBezTo>
                  <a:lnTo>
                    <a:pt x="6363447" y="0"/>
                  </a:lnTo>
                  <a:cubicBezTo>
                    <a:pt x="6436682" y="0"/>
                    <a:pt x="6496050" y="59368"/>
                    <a:pt x="6496050" y="132603"/>
                  </a:cubicBezTo>
                  <a:lnTo>
                    <a:pt x="6496050" y="662997"/>
                  </a:lnTo>
                  <a:cubicBezTo>
                    <a:pt x="6496050" y="736232"/>
                    <a:pt x="6436682" y="795600"/>
                    <a:pt x="6363447" y="795600"/>
                  </a:cubicBezTo>
                  <a:lnTo>
                    <a:pt x="132603" y="795600"/>
                  </a:lnTo>
                  <a:cubicBezTo>
                    <a:pt x="59368" y="795600"/>
                    <a:pt x="0" y="736232"/>
                    <a:pt x="0" y="662997"/>
                  </a:cubicBezTo>
                  <a:lnTo>
                    <a:pt x="0" y="13260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0"/>
                <a:satOff val="0"/>
                <a:lumOff val="0"/>
                <a:alphaOff val="0"/>
              </a:schemeClr>
            </a:fillRef>
            <a:effectRef idx="1">
              <a:schemeClr val="accent3">
                <a:hueOff val="0"/>
                <a:satOff val="0"/>
                <a:lumOff val="0"/>
                <a:alphaOff val="0"/>
              </a:schemeClr>
            </a:effectRef>
            <a:fontRef idx="minor">
              <a:schemeClr val="dk1"/>
            </a:fontRef>
          </p:style>
          <p:txBody>
            <a:bodyPr spcFirstLastPara="0" vert="horz" wrap="square" lIns="115038" tIns="115038" rIns="115038" bIns="115038" numCol="1" spcCol="1270" anchor="ctr" anchorCtr="0">
              <a:noAutofit/>
            </a:bodyPr>
            <a:lstStyle/>
            <a:p>
              <a:pPr lvl="0" algn="l" defTabSz="889000">
                <a:lnSpc>
                  <a:spcPct val="90000"/>
                </a:lnSpc>
                <a:spcBef>
                  <a:spcPct val="0"/>
                </a:spcBef>
                <a:spcAft>
                  <a:spcPct val="35000"/>
                </a:spcAft>
              </a:pPr>
              <a:r>
                <a:rPr lang="ru-RU" sz="2000" b="0" i="0" kern="1200" dirty="0"/>
                <a:t>Регулярно обследоваться на ВИЧ (не реже 1 раза в год)</a:t>
              </a:r>
              <a:endParaRPr lang="en-US" sz="2000" kern="1200" dirty="0"/>
            </a:p>
          </p:txBody>
        </p:sp>
        <p:sp>
          <p:nvSpPr>
            <p:cNvPr id="6" name="Полилиния 5"/>
            <p:cNvSpPr/>
            <p:nvPr/>
          </p:nvSpPr>
          <p:spPr>
            <a:xfrm>
              <a:off x="4603166" y="2458641"/>
              <a:ext cx="6496050" cy="795600"/>
            </a:xfrm>
            <a:custGeom>
              <a:avLst/>
              <a:gdLst>
                <a:gd name="connsiteX0" fmla="*/ 0 w 6496050"/>
                <a:gd name="connsiteY0" fmla="*/ 132603 h 795600"/>
                <a:gd name="connsiteX1" fmla="*/ 132603 w 6496050"/>
                <a:gd name="connsiteY1" fmla="*/ 0 h 795600"/>
                <a:gd name="connsiteX2" fmla="*/ 6363447 w 6496050"/>
                <a:gd name="connsiteY2" fmla="*/ 0 h 795600"/>
                <a:gd name="connsiteX3" fmla="*/ 6496050 w 6496050"/>
                <a:gd name="connsiteY3" fmla="*/ 132603 h 795600"/>
                <a:gd name="connsiteX4" fmla="*/ 6496050 w 6496050"/>
                <a:gd name="connsiteY4" fmla="*/ 662997 h 795600"/>
                <a:gd name="connsiteX5" fmla="*/ 6363447 w 6496050"/>
                <a:gd name="connsiteY5" fmla="*/ 795600 h 795600"/>
                <a:gd name="connsiteX6" fmla="*/ 132603 w 6496050"/>
                <a:gd name="connsiteY6" fmla="*/ 795600 h 795600"/>
                <a:gd name="connsiteX7" fmla="*/ 0 w 6496050"/>
                <a:gd name="connsiteY7" fmla="*/ 662997 h 795600"/>
                <a:gd name="connsiteX8" fmla="*/ 0 w 6496050"/>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6050" h="795600">
                  <a:moveTo>
                    <a:pt x="0" y="132603"/>
                  </a:moveTo>
                  <a:cubicBezTo>
                    <a:pt x="0" y="59368"/>
                    <a:pt x="59368" y="0"/>
                    <a:pt x="132603" y="0"/>
                  </a:cubicBezTo>
                  <a:lnTo>
                    <a:pt x="6363447" y="0"/>
                  </a:lnTo>
                  <a:cubicBezTo>
                    <a:pt x="6436682" y="0"/>
                    <a:pt x="6496050" y="59368"/>
                    <a:pt x="6496050" y="132603"/>
                  </a:cubicBezTo>
                  <a:lnTo>
                    <a:pt x="6496050" y="662997"/>
                  </a:lnTo>
                  <a:cubicBezTo>
                    <a:pt x="6496050" y="736232"/>
                    <a:pt x="6436682" y="795600"/>
                    <a:pt x="6363447" y="795600"/>
                  </a:cubicBezTo>
                  <a:lnTo>
                    <a:pt x="132603" y="795600"/>
                  </a:lnTo>
                  <a:cubicBezTo>
                    <a:pt x="59368" y="795600"/>
                    <a:pt x="0" y="736232"/>
                    <a:pt x="0" y="662997"/>
                  </a:cubicBezTo>
                  <a:lnTo>
                    <a:pt x="0" y="13260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1641976"/>
                <a:satOff val="-12658"/>
                <a:lumOff val="343"/>
                <a:alphaOff val="0"/>
              </a:schemeClr>
            </a:fillRef>
            <a:effectRef idx="1">
              <a:schemeClr val="accent3">
                <a:hueOff val="1641976"/>
                <a:satOff val="-12658"/>
                <a:lumOff val="343"/>
                <a:alphaOff val="0"/>
              </a:schemeClr>
            </a:effectRef>
            <a:fontRef idx="minor">
              <a:schemeClr val="dk1"/>
            </a:fontRef>
          </p:style>
          <p:txBody>
            <a:bodyPr spcFirstLastPara="0" vert="horz" wrap="square" lIns="115038" tIns="115038" rIns="115038" bIns="115038" numCol="1" spcCol="1270" anchor="ctr" anchorCtr="0">
              <a:noAutofit/>
            </a:bodyPr>
            <a:lstStyle/>
            <a:p>
              <a:pPr lvl="0" algn="l" defTabSz="889000">
                <a:lnSpc>
                  <a:spcPct val="90000"/>
                </a:lnSpc>
                <a:spcBef>
                  <a:spcPct val="0"/>
                </a:spcBef>
                <a:spcAft>
                  <a:spcPct val="35000"/>
                </a:spcAft>
              </a:pPr>
              <a:r>
                <a:rPr lang="ru-RU" sz="2000" b="0" i="0" kern="1200" dirty="0"/>
                <a:t>Вступать в половые связи с партнером, обследованным на ВИЧ</a:t>
              </a:r>
              <a:endParaRPr lang="en-US" sz="2000" kern="1200" dirty="0"/>
            </a:p>
          </p:txBody>
        </p:sp>
        <p:sp>
          <p:nvSpPr>
            <p:cNvPr id="7" name="Полилиния 6"/>
            <p:cNvSpPr/>
            <p:nvPr/>
          </p:nvSpPr>
          <p:spPr>
            <a:xfrm>
              <a:off x="4603166" y="3311841"/>
              <a:ext cx="6496050" cy="795600"/>
            </a:xfrm>
            <a:custGeom>
              <a:avLst/>
              <a:gdLst>
                <a:gd name="connsiteX0" fmla="*/ 0 w 6496050"/>
                <a:gd name="connsiteY0" fmla="*/ 132603 h 795600"/>
                <a:gd name="connsiteX1" fmla="*/ 132603 w 6496050"/>
                <a:gd name="connsiteY1" fmla="*/ 0 h 795600"/>
                <a:gd name="connsiteX2" fmla="*/ 6363447 w 6496050"/>
                <a:gd name="connsiteY2" fmla="*/ 0 h 795600"/>
                <a:gd name="connsiteX3" fmla="*/ 6496050 w 6496050"/>
                <a:gd name="connsiteY3" fmla="*/ 132603 h 795600"/>
                <a:gd name="connsiteX4" fmla="*/ 6496050 w 6496050"/>
                <a:gd name="connsiteY4" fmla="*/ 662997 h 795600"/>
                <a:gd name="connsiteX5" fmla="*/ 6363447 w 6496050"/>
                <a:gd name="connsiteY5" fmla="*/ 795600 h 795600"/>
                <a:gd name="connsiteX6" fmla="*/ 132603 w 6496050"/>
                <a:gd name="connsiteY6" fmla="*/ 795600 h 795600"/>
                <a:gd name="connsiteX7" fmla="*/ 0 w 6496050"/>
                <a:gd name="connsiteY7" fmla="*/ 662997 h 795600"/>
                <a:gd name="connsiteX8" fmla="*/ 0 w 6496050"/>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6050" h="795600">
                  <a:moveTo>
                    <a:pt x="0" y="132603"/>
                  </a:moveTo>
                  <a:cubicBezTo>
                    <a:pt x="0" y="59368"/>
                    <a:pt x="59368" y="0"/>
                    <a:pt x="132603" y="0"/>
                  </a:cubicBezTo>
                  <a:lnTo>
                    <a:pt x="6363447" y="0"/>
                  </a:lnTo>
                  <a:cubicBezTo>
                    <a:pt x="6436682" y="0"/>
                    <a:pt x="6496050" y="59368"/>
                    <a:pt x="6496050" y="132603"/>
                  </a:cubicBezTo>
                  <a:lnTo>
                    <a:pt x="6496050" y="662997"/>
                  </a:lnTo>
                  <a:cubicBezTo>
                    <a:pt x="6496050" y="736232"/>
                    <a:pt x="6436682" y="795600"/>
                    <a:pt x="6363447" y="795600"/>
                  </a:cubicBezTo>
                  <a:lnTo>
                    <a:pt x="132603" y="795600"/>
                  </a:lnTo>
                  <a:cubicBezTo>
                    <a:pt x="59368" y="795600"/>
                    <a:pt x="0" y="736232"/>
                    <a:pt x="0" y="662997"/>
                  </a:cubicBezTo>
                  <a:lnTo>
                    <a:pt x="0" y="13260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3283952"/>
                <a:satOff val="-25316"/>
                <a:lumOff val="686"/>
                <a:alphaOff val="0"/>
              </a:schemeClr>
            </a:fillRef>
            <a:effectRef idx="1">
              <a:schemeClr val="accent3">
                <a:hueOff val="3283952"/>
                <a:satOff val="-25316"/>
                <a:lumOff val="686"/>
                <a:alphaOff val="0"/>
              </a:schemeClr>
            </a:effectRef>
            <a:fontRef idx="minor">
              <a:schemeClr val="dk1"/>
            </a:fontRef>
          </p:style>
          <p:txBody>
            <a:bodyPr spcFirstLastPara="0" vert="horz" wrap="square" lIns="115038" tIns="115038" rIns="115038" bIns="115038" numCol="1" spcCol="1270" anchor="ctr" anchorCtr="0">
              <a:noAutofit/>
            </a:bodyPr>
            <a:lstStyle/>
            <a:p>
              <a:pPr lvl="0" algn="l" defTabSz="889000">
                <a:lnSpc>
                  <a:spcPct val="90000"/>
                </a:lnSpc>
                <a:spcBef>
                  <a:spcPct val="0"/>
                </a:spcBef>
                <a:spcAft>
                  <a:spcPct val="35000"/>
                </a:spcAft>
              </a:pPr>
              <a:r>
                <a:rPr lang="ru-RU" sz="2000" b="0" i="0" kern="1200"/>
                <a:t>Использовать презервативы при половых контактах</a:t>
              </a:r>
              <a:endParaRPr lang="en-US" sz="2000" kern="1200"/>
            </a:p>
          </p:txBody>
        </p:sp>
        <p:sp>
          <p:nvSpPr>
            <p:cNvPr id="8" name="Полилиния 7"/>
            <p:cNvSpPr/>
            <p:nvPr/>
          </p:nvSpPr>
          <p:spPr>
            <a:xfrm>
              <a:off x="4603166" y="4165041"/>
              <a:ext cx="6496050" cy="795600"/>
            </a:xfrm>
            <a:custGeom>
              <a:avLst/>
              <a:gdLst>
                <a:gd name="connsiteX0" fmla="*/ 0 w 6496050"/>
                <a:gd name="connsiteY0" fmla="*/ 132603 h 795600"/>
                <a:gd name="connsiteX1" fmla="*/ 132603 w 6496050"/>
                <a:gd name="connsiteY1" fmla="*/ 0 h 795600"/>
                <a:gd name="connsiteX2" fmla="*/ 6363447 w 6496050"/>
                <a:gd name="connsiteY2" fmla="*/ 0 h 795600"/>
                <a:gd name="connsiteX3" fmla="*/ 6496050 w 6496050"/>
                <a:gd name="connsiteY3" fmla="*/ 132603 h 795600"/>
                <a:gd name="connsiteX4" fmla="*/ 6496050 w 6496050"/>
                <a:gd name="connsiteY4" fmla="*/ 662997 h 795600"/>
                <a:gd name="connsiteX5" fmla="*/ 6363447 w 6496050"/>
                <a:gd name="connsiteY5" fmla="*/ 795600 h 795600"/>
                <a:gd name="connsiteX6" fmla="*/ 132603 w 6496050"/>
                <a:gd name="connsiteY6" fmla="*/ 795600 h 795600"/>
                <a:gd name="connsiteX7" fmla="*/ 0 w 6496050"/>
                <a:gd name="connsiteY7" fmla="*/ 662997 h 795600"/>
                <a:gd name="connsiteX8" fmla="*/ 0 w 6496050"/>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6050" h="795600">
                  <a:moveTo>
                    <a:pt x="0" y="132603"/>
                  </a:moveTo>
                  <a:cubicBezTo>
                    <a:pt x="0" y="59368"/>
                    <a:pt x="59368" y="0"/>
                    <a:pt x="132603" y="0"/>
                  </a:cubicBezTo>
                  <a:lnTo>
                    <a:pt x="6363447" y="0"/>
                  </a:lnTo>
                  <a:cubicBezTo>
                    <a:pt x="6436682" y="0"/>
                    <a:pt x="6496050" y="59368"/>
                    <a:pt x="6496050" y="132603"/>
                  </a:cubicBezTo>
                  <a:lnTo>
                    <a:pt x="6496050" y="662997"/>
                  </a:lnTo>
                  <a:cubicBezTo>
                    <a:pt x="6496050" y="736232"/>
                    <a:pt x="6436682" y="795600"/>
                    <a:pt x="6363447" y="795600"/>
                  </a:cubicBezTo>
                  <a:lnTo>
                    <a:pt x="132603" y="795600"/>
                  </a:lnTo>
                  <a:cubicBezTo>
                    <a:pt x="59368" y="795600"/>
                    <a:pt x="0" y="736232"/>
                    <a:pt x="0" y="662997"/>
                  </a:cubicBezTo>
                  <a:lnTo>
                    <a:pt x="0" y="13260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4925928"/>
                <a:satOff val="-37974"/>
                <a:lumOff val="1030"/>
                <a:alphaOff val="0"/>
              </a:schemeClr>
            </a:fillRef>
            <a:effectRef idx="1">
              <a:schemeClr val="accent3">
                <a:hueOff val="4925928"/>
                <a:satOff val="-37974"/>
                <a:lumOff val="1030"/>
                <a:alphaOff val="0"/>
              </a:schemeClr>
            </a:effectRef>
            <a:fontRef idx="minor">
              <a:schemeClr val="dk1"/>
            </a:fontRef>
          </p:style>
          <p:txBody>
            <a:bodyPr spcFirstLastPara="0" vert="horz" wrap="square" lIns="115038" tIns="115038" rIns="115038" bIns="115038" numCol="1" spcCol="1270" anchor="ctr" anchorCtr="0">
              <a:noAutofit/>
            </a:bodyPr>
            <a:lstStyle/>
            <a:p>
              <a:pPr lvl="0" algn="l" defTabSz="889000">
                <a:lnSpc>
                  <a:spcPct val="90000"/>
                </a:lnSpc>
                <a:spcBef>
                  <a:spcPct val="0"/>
                </a:spcBef>
                <a:spcAft>
                  <a:spcPct val="35000"/>
                </a:spcAft>
              </a:pPr>
              <a:r>
                <a:rPr lang="ru-RU" sz="2000" b="0" i="0" kern="1200"/>
                <a:t>Отказаться от использования психотропных и наркотических веществ в немедицинских целях</a:t>
              </a:r>
              <a:endParaRPr lang="en-US" sz="2000" kern="1200"/>
            </a:p>
          </p:txBody>
        </p:sp>
        <p:sp>
          <p:nvSpPr>
            <p:cNvPr id="9" name="Полилиния 8"/>
            <p:cNvSpPr/>
            <p:nvPr/>
          </p:nvSpPr>
          <p:spPr>
            <a:xfrm>
              <a:off x="4603166" y="5018241"/>
              <a:ext cx="6496050" cy="795600"/>
            </a:xfrm>
            <a:custGeom>
              <a:avLst/>
              <a:gdLst>
                <a:gd name="connsiteX0" fmla="*/ 0 w 6496050"/>
                <a:gd name="connsiteY0" fmla="*/ 132603 h 795600"/>
                <a:gd name="connsiteX1" fmla="*/ 132603 w 6496050"/>
                <a:gd name="connsiteY1" fmla="*/ 0 h 795600"/>
                <a:gd name="connsiteX2" fmla="*/ 6363447 w 6496050"/>
                <a:gd name="connsiteY2" fmla="*/ 0 h 795600"/>
                <a:gd name="connsiteX3" fmla="*/ 6496050 w 6496050"/>
                <a:gd name="connsiteY3" fmla="*/ 132603 h 795600"/>
                <a:gd name="connsiteX4" fmla="*/ 6496050 w 6496050"/>
                <a:gd name="connsiteY4" fmla="*/ 662997 h 795600"/>
                <a:gd name="connsiteX5" fmla="*/ 6363447 w 6496050"/>
                <a:gd name="connsiteY5" fmla="*/ 795600 h 795600"/>
                <a:gd name="connsiteX6" fmla="*/ 132603 w 6496050"/>
                <a:gd name="connsiteY6" fmla="*/ 795600 h 795600"/>
                <a:gd name="connsiteX7" fmla="*/ 0 w 6496050"/>
                <a:gd name="connsiteY7" fmla="*/ 662997 h 795600"/>
                <a:gd name="connsiteX8" fmla="*/ 0 w 6496050"/>
                <a:gd name="connsiteY8" fmla="*/ 132603 h 79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96050" h="795600">
                  <a:moveTo>
                    <a:pt x="0" y="132603"/>
                  </a:moveTo>
                  <a:cubicBezTo>
                    <a:pt x="0" y="59368"/>
                    <a:pt x="59368" y="0"/>
                    <a:pt x="132603" y="0"/>
                  </a:cubicBezTo>
                  <a:lnTo>
                    <a:pt x="6363447" y="0"/>
                  </a:lnTo>
                  <a:cubicBezTo>
                    <a:pt x="6436682" y="0"/>
                    <a:pt x="6496050" y="59368"/>
                    <a:pt x="6496050" y="132603"/>
                  </a:cubicBezTo>
                  <a:lnTo>
                    <a:pt x="6496050" y="662997"/>
                  </a:lnTo>
                  <a:cubicBezTo>
                    <a:pt x="6496050" y="736232"/>
                    <a:pt x="6436682" y="795600"/>
                    <a:pt x="6363447" y="795600"/>
                  </a:cubicBezTo>
                  <a:lnTo>
                    <a:pt x="132603" y="795600"/>
                  </a:lnTo>
                  <a:cubicBezTo>
                    <a:pt x="59368" y="795600"/>
                    <a:pt x="0" y="736232"/>
                    <a:pt x="0" y="662997"/>
                  </a:cubicBezTo>
                  <a:lnTo>
                    <a:pt x="0" y="132603"/>
                  </a:lnTo>
                  <a:close/>
                </a:path>
              </a:pathLst>
            </a:custGeom>
            <a:scene3d>
              <a:camera prst="orthographicFront"/>
              <a:lightRig rig="flat" dir="t"/>
            </a:scene3d>
            <a:sp3d prstMaterial="dkEdge">
              <a:bevelT w="8200" h="38100"/>
            </a:sp3d>
          </p:spPr>
          <p:style>
            <a:lnRef idx="0">
              <a:schemeClr val="lt1">
                <a:hueOff val="0"/>
                <a:satOff val="0"/>
                <a:lumOff val="0"/>
                <a:alphaOff val="0"/>
              </a:schemeClr>
            </a:lnRef>
            <a:fillRef idx="2">
              <a:schemeClr val="accent3">
                <a:hueOff val="6567904"/>
                <a:satOff val="-50632"/>
                <a:lumOff val="1373"/>
                <a:alphaOff val="0"/>
              </a:schemeClr>
            </a:fillRef>
            <a:effectRef idx="1">
              <a:schemeClr val="accent3">
                <a:hueOff val="6567904"/>
                <a:satOff val="-50632"/>
                <a:lumOff val="1373"/>
                <a:alphaOff val="0"/>
              </a:schemeClr>
            </a:effectRef>
            <a:fontRef idx="minor">
              <a:schemeClr val="dk1"/>
            </a:fontRef>
          </p:style>
          <p:txBody>
            <a:bodyPr spcFirstLastPara="0" vert="horz" wrap="square" lIns="115038" tIns="115038" rIns="115038" bIns="115038" numCol="1" spcCol="1270" anchor="ctr" anchorCtr="0">
              <a:noAutofit/>
            </a:bodyPr>
            <a:lstStyle/>
            <a:p>
              <a:pPr lvl="0" algn="l" defTabSz="889000">
                <a:lnSpc>
                  <a:spcPct val="90000"/>
                </a:lnSpc>
                <a:spcBef>
                  <a:spcPct val="0"/>
                </a:spcBef>
                <a:spcAft>
                  <a:spcPct val="35000"/>
                </a:spcAft>
              </a:pPr>
              <a:r>
                <a:rPr lang="ru-RU" sz="2000" b="0" i="0" kern="1200"/>
                <a:t>Исключить использование нестерильных шприцев, игл и прочего инструментария.</a:t>
              </a:r>
              <a:endParaRPr lang="en-US" sz="2000" kern="1200"/>
            </a:p>
          </p:txBody>
        </p:sp>
      </p:grpSp>
    </p:spTree>
    <p:extLst>
      <p:ext uri="{BB962C8B-B14F-4D97-AF65-F5344CB8AC3E}">
        <p14:creationId xmlns:p14="http://schemas.microsoft.com/office/powerpoint/2010/main" val="42078040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ГДЕ И КАК ОБСЛЕДОВАТЬСЯ НА ВИЧ </a:t>
            </a:r>
            <a:r>
              <a:rPr lang="ru-RU" dirty="0">
                <a:solidFill>
                  <a:srgbClr val="FFFFFF"/>
                </a:solidFill>
                <a:latin typeface="Arial" panose="020B0604020202020204" pitchFamily="34" charset="0"/>
                <a:cs typeface="Arial" panose="020B0604020202020204" pitchFamily="34" charset="0"/>
              </a:rPr>
              <a:t>?</a:t>
            </a:r>
          </a:p>
        </p:txBody>
      </p:sp>
      <p:sp>
        <p:nvSpPr>
          <p:cNvPr id="3" name="Объект 2"/>
          <p:cNvSpPr>
            <a:spLocks noGrp="1"/>
          </p:cNvSpPr>
          <p:nvPr>
            <p:ph idx="1"/>
          </p:nvPr>
        </p:nvSpPr>
        <p:spPr>
          <a:xfrm>
            <a:off x="1491271" y="2305966"/>
            <a:ext cx="9893653" cy="4199337"/>
          </a:xfrm>
        </p:spPr>
        <p:txBody>
          <a:bodyPr>
            <a:normAutofit/>
          </a:bodyPr>
          <a:lstStyle/>
          <a:p>
            <a:r>
              <a:rPr lang="ru-RU" sz="3000" dirty="0" smtClean="0"/>
              <a:t>- Обследование </a:t>
            </a:r>
            <a:r>
              <a:rPr lang="ru-RU" sz="3000" dirty="0"/>
              <a:t>на ВИЧ граждан России проводится </a:t>
            </a:r>
            <a:r>
              <a:rPr lang="ru-RU" sz="3000" dirty="0" smtClean="0"/>
              <a:t>бесплатно</a:t>
            </a:r>
          </a:p>
          <a:p>
            <a:r>
              <a:rPr lang="ru-RU" sz="3000" dirty="0" smtClean="0"/>
              <a:t>- по </a:t>
            </a:r>
            <a:r>
              <a:rPr lang="ru-RU" sz="3000" dirty="0"/>
              <a:t>желанию </a:t>
            </a:r>
            <a:r>
              <a:rPr lang="ru-RU" sz="3000" dirty="0" smtClean="0"/>
              <a:t>-  анонимно</a:t>
            </a:r>
          </a:p>
          <a:p>
            <a:r>
              <a:rPr lang="ru-RU" sz="3000" dirty="0" smtClean="0"/>
              <a:t>- в </a:t>
            </a:r>
            <a:r>
              <a:rPr lang="ru-RU" sz="3000" dirty="0"/>
              <a:t>любой медицинской организации государственной системы здравоохранения Ставропольского края, </a:t>
            </a:r>
            <a:endParaRPr lang="ru-RU" sz="3000" dirty="0" smtClean="0"/>
          </a:p>
          <a:p>
            <a:r>
              <a:rPr lang="ru-RU" sz="3000" dirty="0" smtClean="0"/>
              <a:t>- в </a:t>
            </a:r>
            <a:r>
              <a:rPr lang="ru-RU" sz="3000" dirty="0"/>
              <a:t>Краевом центре СПИД в г.Ставрополе и в Кисловодском филиале центра.</a:t>
            </a:r>
          </a:p>
          <a:p>
            <a:endParaRPr lang="ru-RU" sz="3000" dirty="0"/>
          </a:p>
          <a:p>
            <a:endParaRPr lang="ru-RU" sz="3000" dirty="0"/>
          </a:p>
          <a:p>
            <a:endParaRPr lang="ru-RU" sz="3000" dirty="0"/>
          </a:p>
          <a:p>
            <a:endParaRPr lang="ru-RU" sz="3000" dirty="0"/>
          </a:p>
        </p:txBody>
      </p:sp>
    </p:spTree>
    <p:extLst>
      <p:ext uri="{BB962C8B-B14F-4D97-AF65-F5344CB8AC3E}">
        <p14:creationId xmlns:p14="http://schemas.microsoft.com/office/powerpoint/2010/main" val="9670613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1054110"/>
          </a:xfrm>
        </p:spPr>
        <p:txBody>
          <a:bodyPr/>
          <a:lstStyle/>
          <a:p>
            <a:pPr algn="ctr"/>
            <a:r>
              <a:rPr lang="ru-RU" sz="2800" b="1" dirty="0" smtClean="0">
                <a:cs typeface="Times New Roman" panose="02020603050405020304" pitchFamily="18" charset="0"/>
              </a:rPr>
              <a:t>Санитарно-эпидемиологические правила СП 3.1.5.2826-10</a:t>
            </a:r>
            <a:br>
              <a:rPr lang="ru-RU" sz="2800" b="1" dirty="0" smtClean="0">
                <a:cs typeface="Times New Roman" panose="02020603050405020304" pitchFamily="18" charset="0"/>
              </a:rPr>
            </a:br>
            <a:r>
              <a:rPr lang="ru-RU" sz="2800" b="1" dirty="0" smtClean="0">
                <a:cs typeface="Times New Roman" panose="02020603050405020304" pitchFamily="18" charset="0"/>
              </a:rPr>
              <a:t>ПРОФИЛАКТИКА ВИЧ-ИНФЕКЦИИ</a:t>
            </a:r>
            <a:endParaRPr lang="ru-RU" sz="2800" b="1" dirty="0">
              <a:cs typeface="Times New Roman" panose="02020603050405020304" pitchFamily="18" charset="0"/>
            </a:endParaRPr>
          </a:p>
        </p:txBody>
      </p:sp>
      <p:sp>
        <p:nvSpPr>
          <p:cNvPr id="3" name="Объект 2"/>
          <p:cNvSpPr>
            <a:spLocks noGrp="1"/>
          </p:cNvSpPr>
          <p:nvPr>
            <p:ph idx="1"/>
          </p:nvPr>
        </p:nvSpPr>
        <p:spPr>
          <a:xfrm>
            <a:off x="528034" y="1906073"/>
            <a:ext cx="11114467" cy="4342326"/>
          </a:xfrm>
        </p:spPr>
        <p:txBody>
          <a:bodyPr>
            <a:normAutofit fontScale="25000" lnSpcReduction="20000"/>
          </a:bodyPr>
          <a:lstStyle/>
          <a:p>
            <a:r>
              <a:rPr lang="ru-RU" sz="8000" dirty="0" smtClean="0">
                <a:latin typeface="+mj-lt"/>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9600" dirty="0" smtClean="0">
                <a:cs typeface="Times New Roman" panose="02020603050405020304" pitchFamily="18" charset="0"/>
              </a:rPr>
              <a:t>Медицинские работники должны рекомендовать лицам, обратившимся за медицинской помощью, регулярно проходить освидетельствование на ВИЧ-инфекцию, консультирования по вопросам ВИЧ-инфекции и своевременного начала лечения в случае заражения.</a:t>
            </a:r>
          </a:p>
          <a:p>
            <a:r>
              <a:rPr lang="ru-RU" sz="9600" dirty="0" smtClean="0">
                <a:cs typeface="Times New Roman" panose="02020603050405020304" pitchFamily="18" charset="0"/>
              </a:rPr>
              <a:t>       Профилактические мероприятия проводятся исходя из положения,</a:t>
            </a:r>
            <a:r>
              <a:rPr lang="ru-RU" sz="9600" dirty="0">
                <a:cs typeface="Times New Roman" panose="02020603050405020304" pitchFamily="18" charset="0"/>
              </a:rPr>
              <a:t> </a:t>
            </a:r>
            <a:r>
              <a:rPr lang="ru-RU" sz="9600" dirty="0" smtClean="0">
                <a:cs typeface="Times New Roman" panose="02020603050405020304" pitchFamily="18" charset="0"/>
              </a:rPr>
              <a:t>что </a:t>
            </a:r>
          </a:p>
          <a:p>
            <a:pPr marL="0" indent="0">
              <a:spcBef>
                <a:spcPts val="0"/>
              </a:spcBef>
              <a:buNone/>
            </a:pPr>
            <a:r>
              <a:rPr lang="ru-RU" sz="9600" dirty="0" smtClean="0">
                <a:cs typeface="Times New Roman" panose="02020603050405020304" pitchFamily="18" charset="0"/>
              </a:rPr>
              <a:t>    каждый пациент расценивается как потенциальный источник </a:t>
            </a:r>
            <a:r>
              <a:rPr lang="ru-RU" sz="9600" dirty="0" err="1" smtClean="0">
                <a:cs typeface="Times New Roman" panose="02020603050405020304" pitchFamily="18" charset="0"/>
              </a:rPr>
              <a:t>гемоконтактных</a:t>
            </a:r>
            <a:r>
              <a:rPr lang="ru-RU" sz="9600" dirty="0" smtClean="0">
                <a:cs typeface="Times New Roman" panose="02020603050405020304" pitchFamily="18" charset="0"/>
              </a:rPr>
              <a:t>  </a:t>
            </a:r>
          </a:p>
          <a:p>
            <a:pPr marL="0" indent="0">
              <a:spcBef>
                <a:spcPts val="0"/>
              </a:spcBef>
              <a:buNone/>
            </a:pPr>
            <a:r>
              <a:rPr lang="ru-RU" sz="9600" dirty="0">
                <a:cs typeface="Times New Roman" panose="02020603050405020304" pitchFamily="18" charset="0"/>
              </a:rPr>
              <a:t> </a:t>
            </a:r>
            <a:r>
              <a:rPr lang="ru-RU" sz="9600" dirty="0" smtClean="0">
                <a:cs typeface="Times New Roman" panose="02020603050405020304" pitchFamily="18" charset="0"/>
              </a:rPr>
              <a:t>   инфекций (ВИЧ, гепатиты В, С и другие).</a:t>
            </a:r>
          </a:p>
          <a:p>
            <a:pPr marL="0" indent="0">
              <a:spcBef>
                <a:spcPts val="0"/>
              </a:spcBef>
              <a:buNone/>
            </a:pPr>
            <a:endParaRPr lang="ru-RU" sz="9600" dirty="0" smtClean="0">
              <a:cs typeface="Times New Roman" panose="02020603050405020304" pitchFamily="18" charset="0"/>
            </a:endParaRPr>
          </a:p>
          <a:p>
            <a:pPr>
              <a:spcBef>
                <a:spcPts val="0"/>
              </a:spcBef>
            </a:pPr>
            <a:r>
              <a:rPr lang="ru-RU" sz="9600" dirty="0">
                <a:cs typeface="Times New Roman" panose="02020603050405020304" pitchFamily="18" charset="0"/>
              </a:rPr>
              <a:t> </a:t>
            </a:r>
            <a:r>
              <a:rPr lang="ru-RU" sz="9600" dirty="0" smtClean="0">
                <a:cs typeface="Times New Roman" panose="02020603050405020304" pitchFamily="18" charset="0"/>
              </a:rPr>
              <a:t>  	Контингенты, подлежащие обязательному медицинскому освидетельствованию на ВИЧ-инфекцию и рекомендуемые для добровольного  обследования на  ВИЧ-инфекцию указаны в приложении 1 к СП 3.1.5.2826-10 «Профилактика ВИЧ-инфекции»</a:t>
            </a:r>
          </a:p>
          <a:p>
            <a:pPr marL="0" indent="0">
              <a:spcBef>
                <a:spcPts val="0"/>
              </a:spcBef>
              <a:buNone/>
            </a:pPr>
            <a:endParaRPr lang="ru-RU" sz="7400" dirty="0" smtClean="0">
              <a:cs typeface="Times New Roman" panose="02020603050405020304" pitchFamily="18" charset="0"/>
            </a:endParaRPr>
          </a:p>
          <a:p>
            <a:pPr marL="0" indent="0">
              <a:spcBef>
                <a:spcPts val="0"/>
              </a:spcBef>
              <a:buNone/>
            </a:pPr>
            <a:endParaRPr lang="ru-RU" sz="7400" dirty="0" smtClean="0">
              <a:cs typeface="Times New Roman" panose="02020603050405020304" pitchFamily="18" charset="0"/>
            </a:endParaRPr>
          </a:p>
          <a:p>
            <a:pPr marL="0" indent="0">
              <a:spcBef>
                <a:spcPts val="0"/>
              </a:spcBef>
              <a:buNone/>
            </a:pPr>
            <a:r>
              <a:rPr lang="ru-RU" sz="4200" dirty="0" smtClean="0">
                <a:cs typeface="Times New Roman" panose="02020603050405020304" pitchFamily="18" charset="0"/>
              </a:rPr>
              <a:t> </a:t>
            </a:r>
            <a:endParaRPr lang="ru-RU" sz="4200" dirty="0">
              <a:cs typeface="Times New Roman" panose="02020603050405020304" pitchFamily="18" charset="0"/>
            </a:endParaRPr>
          </a:p>
        </p:txBody>
      </p:sp>
    </p:spTree>
    <p:extLst>
      <p:ext uri="{BB962C8B-B14F-4D97-AF65-F5344CB8AC3E}">
        <p14:creationId xmlns:p14="http://schemas.microsoft.com/office/powerpoint/2010/main" val="2606180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КАК ОТНОСИТЬСЯ К ВИЧ-ИНФИЦИРОВАННЫМ?</a:t>
            </a:r>
            <a:endParaRPr lang="ru-RU" dirty="0">
              <a:solidFill>
                <a:srgbClr val="FFFF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318744" y="2280250"/>
            <a:ext cx="6936736" cy="3352800"/>
          </a:xfrm>
        </p:spPr>
        <p:txBody>
          <a:bodyPr>
            <a:normAutofit/>
          </a:bodyPr>
          <a:lstStyle/>
          <a:p>
            <a:r>
              <a:rPr lang="ru-RU" sz="2400" dirty="0"/>
              <a:t>ВИЧ не делает человека лучше или хуже</a:t>
            </a:r>
          </a:p>
          <a:p>
            <a:endParaRPr lang="ru-RU" sz="2400" dirty="0"/>
          </a:p>
          <a:p>
            <a:r>
              <a:rPr lang="ru-RU" sz="2400" dirty="0"/>
              <a:t>ВИЧ не делает человека привлекательнее или уродливее</a:t>
            </a:r>
          </a:p>
          <a:p>
            <a:endParaRPr lang="ru-RU" sz="2400" dirty="0"/>
          </a:p>
          <a:p>
            <a:r>
              <a:rPr lang="ru-RU" sz="2400" dirty="0"/>
              <a:t>ВИЧ не делает человека опасным в бытовых условиях</a:t>
            </a:r>
          </a:p>
          <a:p>
            <a:endParaRPr lang="ru-RU" sz="2400" dirty="0"/>
          </a:p>
          <a:p>
            <a:endParaRPr lang="ru-RU" sz="2400" dirty="0"/>
          </a:p>
          <a:p>
            <a:endParaRPr lang="ru-RU" sz="2400" dirty="0"/>
          </a:p>
          <a:p>
            <a:endParaRPr lang="ru-RU" sz="2400" dirty="0"/>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1858" y="2300030"/>
            <a:ext cx="3909590" cy="2815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Прямая соединительная линия 10"/>
          <p:cNvCxnSpPr/>
          <p:nvPr/>
        </p:nvCxnSpPr>
        <p:spPr>
          <a:xfrm>
            <a:off x="1233577" y="3010619"/>
            <a:ext cx="57451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1233577" y="4485736"/>
            <a:ext cx="57451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1380227" y="5569664"/>
            <a:ext cx="552090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3502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74CD14DB-BB81-479F-A1FC-1C75640E9F8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xmlns="" id="{C943A91B-7CA7-4592-A975-73B1BF8C4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xmlns="" id="{EC471314-E46A-414B-8D91-74880E84F18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xmlns="" id="{6A681326-1C9D-44A3-A627-3871BDAE412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Заголовок 1"/>
          <p:cNvSpPr>
            <a:spLocks noGrp="1"/>
          </p:cNvSpPr>
          <p:nvPr>
            <p:ph type="title"/>
          </p:nvPr>
        </p:nvSpPr>
        <p:spPr>
          <a:xfrm>
            <a:off x="1103312" y="452718"/>
            <a:ext cx="8947522" cy="1400530"/>
          </a:xfrm>
        </p:spPr>
        <p:txBody>
          <a:bodyPr anchor="ctr">
            <a:normAutofit/>
          </a:bodyPr>
          <a:lstStyle/>
          <a:p>
            <a:pPr algn="ctr"/>
            <a:r>
              <a:rPr lang="ru-RU" dirty="0">
                <a:solidFill>
                  <a:srgbClr val="FFFFFF"/>
                </a:solidFill>
              </a:rPr>
              <a:t>КАКОЙ ИНФОРМАЦИИ ВЕРИТЬ?</a:t>
            </a:r>
            <a:endParaRPr lang="ru-RU" dirty="0">
              <a:solidFill>
                <a:srgbClr val="FFFFFF"/>
              </a:solidFill>
              <a:latin typeface="Arial" panose="020B0604020202020204" pitchFamily="34" charset="0"/>
              <a:cs typeface="Arial" panose="020B0604020202020204" pitchFamily="34" charset="0"/>
            </a:endParaRPr>
          </a:p>
        </p:txBody>
      </p:sp>
      <p:sp>
        <p:nvSpPr>
          <p:cNvPr id="3" name="Объект 2"/>
          <p:cNvSpPr>
            <a:spLocks noGrp="1"/>
          </p:cNvSpPr>
          <p:nvPr>
            <p:ph idx="1"/>
          </p:nvPr>
        </p:nvSpPr>
        <p:spPr>
          <a:xfrm>
            <a:off x="1491271" y="2305966"/>
            <a:ext cx="8946541" cy="4199337"/>
          </a:xfrm>
        </p:spPr>
        <p:txBody>
          <a:bodyPr>
            <a:normAutofit fontScale="92500"/>
          </a:bodyPr>
          <a:lstStyle/>
          <a:p>
            <a:r>
              <a:rPr lang="ru-RU" sz="3000" dirty="0"/>
              <a:t>Подробная информация о ВИЧ-инфекции и мерах ее профилактики доступна на сайте </a:t>
            </a:r>
            <a:r>
              <a:rPr lang="ru-RU" sz="3000" dirty="0" smtClean="0"/>
              <a:t>www.спид-26.ru</a:t>
            </a:r>
            <a:r>
              <a:rPr lang="ru-RU" sz="3000" dirty="0"/>
              <a:t>. </a:t>
            </a:r>
          </a:p>
          <a:p>
            <a:r>
              <a:rPr lang="ru-RU" sz="3000" dirty="0"/>
              <a:t>С любым вопросом о ВИЧ-инфекции Вы можете обратиться на телефон «Горячей линии»  8-8652-94-52-83.</a:t>
            </a:r>
          </a:p>
          <a:p>
            <a:r>
              <a:rPr lang="ru-RU" sz="3000" dirty="0"/>
              <a:t>Если проблема ВИЧ-инфекции затрагивает Вас лично или близких Вам людей, обращайтесь в ГБУЗ СК «Краевой центр СПИД» в городе Ставрополе по адресу ул</a:t>
            </a:r>
            <a:r>
              <a:rPr lang="ru-RU" sz="3000" dirty="0" smtClean="0"/>
              <a:t>. Ленина, д. </a:t>
            </a:r>
            <a:r>
              <a:rPr lang="ru-RU" sz="3000" dirty="0"/>
              <a:t>434, в городе Кисловодске по адресу ул</a:t>
            </a:r>
            <a:r>
              <a:rPr lang="ru-RU" sz="3000" dirty="0" smtClean="0"/>
              <a:t>. Линейная, д. </a:t>
            </a:r>
            <a:r>
              <a:rPr lang="ru-RU" sz="3000" dirty="0"/>
              <a:t>70. </a:t>
            </a:r>
          </a:p>
          <a:p>
            <a:endParaRPr lang="ru-RU" sz="3000" dirty="0"/>
          </a:p>
          <a:p>
            <a:endParaRPr lang="ru-RU" sz="3000" dirty="0"/>
          </a:p>
          <a:p>
            <a:endParaRPr lang="ru-RU" sz="3000" dirty="0"/>
          </a:p>
          <a:p>
            <a:endParaRPr lang="ru-RU" sz="3000" dirty="0"/>
          </a:p>
        </p:txBody>
      </p:sp>
    </p:spTree>
    <p:extLst>
      <p:ext uri="{BB962C8B-B14F-4D97-AF65-F5344CB8AC3E}">
        <p14:creationId xmlns:p14="http://schemas.microsoft.com/office/powerpoint/2010/main" val="13616294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5043" y="313151"/>
            <a:ext cx="11555896" cy="1621667"/>
          </a:xfrm>
        </p:spPr>
        <p:txBody>
          <a:bodyPr>
            <a:normAutofit fontScale="90000"/>
          </a:bodyPr>
          <a:lstStyle/>
          <a:p>
            <a:pPr algn="ctr"/>
            <a:r>
              <a:rPr lang="ru-RU" sz="2400" b="1" i="1" dirty="0" smtClean="0">
                <a:solidFill>
                  <a:schemeClr val="tx1"/>
                </a:solidFill>
                <a:latin typeface="Arial" panose="020B0604020202020204" pitchFamily="34" charset="0"/>
                <a:cs typeface="Arial" panose="020B0604020202020204" pitchFamily="34" charset="0"/>
              </a:rPr>
              <a:t>38-ФЗ О </a:t>
            </a:r>
            <a:r>
              <a:rPr lang="ru-RU" sz="2400" b="1" i="1" dirty="0">
                <a:solidFill>
                  <a:schemeClr val="tx1"/>
                </a:solidFill>
                <a:latin typeface="Arial" panose="020B0604020202020204" pitchFamily="34" charset="0"/>
                <a:cs typeface="Arial" panose="020B0604020202020204" pitchFamily="34" charset="0"/>
              </a:rPr>
              <a:t>ПРЕДУПРЕЖДЕНИИ РАСПРОСТРАНЕНИЯ В РОССИЙСКОЙ </a:t>
            </a:r>
            <a:r>
              <a:rPr lang="ru-RU" sz="2400" b="1" i="1" dirty="0" smtClean="0">
                <a:solidFill>
                  <a:schemeClr val="tx1"/>
                </a:solidFill>
                <a:latin typeface="Arial" panose="020B0604020202020204" pitchFamily="34" charset="0"/>
                <a:cs typeface="Arial" panose="020B0604020202020204" pitchFamily="34" charset="0"/>
              </a:rPr>
              <a:t>ФЕДЕРАЦИИ ЗАБОЛЕВАНИЯ</a:t>
            </a:r>
            <a:r>
              <a:rPr lang="ru-RU" sz="2400" b="1" i="1" dirty="0">
                <a:solidFill>
                  <a:schemeClr val="tx1"/>
                </a:solidFill>
                <a:latin typeface="Arial" panose="020B0604020202020204" pitchFamily="34" charset="0"/>
                <a:cs typeface="Arial" panose="020B0604020202020204" pitchFamily="34" charset="0"/>
              </a:rPr>
              <a:t>, ВЫЗЫВАЕМОГО ВИРУСОМ </a:t>
            </a:r>
            <a:r>
              <a:rPr lang="ru-RU" sz="2400" b="1" i="1" dirty="0" smtClean="0">
                <a:solidFill>
                  <a:schemeClr val="tx1"/>
                </a:solidFill>
                <a:latin typeface="Arial" panose="020B0604020202020204" pitchFamily="34" charset="0"/>
                <a:cs typeface="Arial" panose="020B0604020202020204" pitchFamily="34" charset="0"/>
              </a:rPr>
              <a:t>ИММУНОДЕФИЦИТА ЧЕЛОВЕКА </a:t>
            </a:r>
            <a:r>
              <a:rPr lang="ru-RU" sz="2400" b="1" i="1" dirty="0">
                <a:solidFill>
                  <a:schemeClr val="tx1"/>
                </a:solidFill>
                <a:latin typeface="Arial" panose="020B0604020202020204" pitchFamily="34" charset="0"/>
                <a:cs typeface="Arial" panose="020B0604020202020204" pitchFamily="34" charset="0"/>
              </a:rPr>
              <a:t>(ВИЧ-ИНФЕКЦИИ)</a:t>
            </a:r>
            <a:br>
              <a:rPr lang="ru-RU" sz="2400" b="1" i="1" dirty="0">
                <a:solidFill>
                  <a:schemeClr val="tx1"/>
                </a:solidFill>
                <a:latin typeface="Arial" panose="020B0604020202020204" pitchFamily="34" charset="0"/>
                <a:cs typeface="Arial" panose="020B0604020202020204" pitchFamily="34" charset="0"/>
              </a:rPr>
            </a:br>
            <a:r>
              <a:rPr lang="ru-RU" sz="2400" b="1" i="1" dirty="0" smtClean="0">
                <a:solidFill>
                  <a:schemeClr val="tx1"/>
                </a:solidFill>
                <a:latin typeface="Arial" panose="020B0604020202020204" pitchFamily="34" charset="0"/>
                <a:cs typeface="Arial" panose="020B0604020202020204" pitchFamily="34" charset="0"/>
              </a:rPr>
              <a:t>Принят Государственной Думой 24 </a:t>
            </a:r>
            <a:r>
              <a:rPr lang="ru-RU" sz="2400" b="1" i="1" dirty="0">
                <a:solidFill>
                  <a:schemeClr val="tx1"/>
                </a:solidFill>
                <a:latin typeface="Arial" panose="020B0604020202020204" pitchFamily="34" charset="0"/>
                <a:cs typeface="Arial" panose="020B0604020202020204" pitchFamily="34" charset="0"/>
              </a:rPr>
              <a:t>февраля 1995 года</a:t>
            </a:r>
            <a:r>
              <a:rPr lang="ru-RU" sz="2000" b="1" i="1" dirty="0">
                <a:solidFill>
                  <a:schemeClr val="bg2">
                    <a:lumMod val="25000"/>
                  </a:schemeClr>
                </a:solidFill>
                <a:latin typeface="Times New Roman" panose="02020603050405020304" pitchFamily="18" charset="0"/>
                <a:cs typeface="Times New Roman" panose="02020603050405020304" pitchFamily="18" charset="0"/>
              </a:rPr>
              <a:t/>
            </a:r>
            <a:br>
              <a:rPr lang="ru-RU" sz="2000" b="1" i="1" dirty="0">
                <a:solidFill>
                  <a:schemeClr val="bg2">
                    <a:lumMod val="25000"/>
                  </a:schemeClr>
                </a:solidFill>
                <a:latin typeface="Times New Roman" panose="02020603050405020304" pitchFamily="18" charset="0"/>
                <a:cs typeface="Times New Roman" panose="02020603050405020304" pitchFamily="18" charset="0"/>
              </a:rPr>
            </a:br>
            <a:r>
              <a:rPr lang="ru-RU" dirty="0"/>
              <a:t/>
            </a:r>
            <a:br>
              <a:rPr lang="ru-RU" dirty="0"/>
            </a:br>
            <a:endParaRPr lang="ru-RU" dirty="0"/>
          </a:p>
        </p:txBody>
      </p:sp>
      <p:sp>
        <p:nvSpPr>
          <p:cNvPr id="3" name="Объект 2"/>
          <p:cNvSpPr>
            <a:spLocks noGrp="1"/>
          </p:cNvSpPr>
          <p:nvPr>
            <p:ph idx="1"/>
          </p:nvPr>
        </p:nvSpPr>
        <p:spPr>
          <a:xfrm>
            <a:off x="265043" y="1934817"/>
            <a:ext cx="11555896" cy="4741555"/>
          </a:xfrm>
        </p:spPr>
        <p:txBody>
          <a:bodyPr>
            <a:normAutofit fontScale="92500" lnSpcReduction="10000"/>
          </a:bodyPr>
          <a:lstStyle/>
          <a:p>
            <a:pPr algn="just"/>
            <a:r>
              <a:rPr lang="ru-RU" b="1" dirty="0"/>
              <a:t>Статья 17. </a:t>
            </a:r>
            <a:r>
              <a:rPr lang="ru-RU" b="1" dirty="0" smtClean="0"/>
              <a:t>38-ФЗ. Запрет </a:t>
            </a:r>
            <a:r>
              <a:rPr lang="ru-RU" b="1" dirty="0"/>
              <a:t>на ограничение прав ВИЧ-инфицированных</a:t>
            </a:r>
          </a:p>
          <a:p>
            <a:pPr algn="just"/>
            <a:r>
              <a:rPr lang="ru-RU" b="1" dirty="0" smtClean="0"/>
              <a:t>Не </a:t>
            </a:r>
            <a:r>
              <a:rPr lang="ru-RU" b="1" dirty="0"/>
              <a:t>допускаются увольнение с работы, отказ в приеме на работу, отказ в приеме в организации, осуществляющие образовательную деятельность, и медицинские организации, а также ограничение иных прав и законных интересов ВИЧ-инфицированных на основании наличия у них ВИЧ-инфекции, равно как и ограничение жилищных и иных прав и законных интересов членов семей ВИЧ-инфицированных, если иное не предусмотрено настоящим Федеральным законом</a:t>
            </a:r>
            <a:r>
              <a:rPr lang="ru-RU" b="1" dirty="0" smtClean="0"/>
              <a:t>.</a:t>
            </a:r>
          </a:p>
          <a:p>
            <a:pPr algn="just"/>
            <a:r>
              <a:rPr lang="ru-RU" b="1" dirty="0"/>
              <a:t>Статья 24. Ответственность за нарушение настоящего Федерального </a:t>
            </a:r>
            <a:r>
              <a:rPr lang="ru-RU" b="1" dirty="0" smtClean="0"/>
              <a:t>закона</a:t>
            </a:r>
            <a:endParaRPr lang="ru-RU" b="1" dirty="0"/>
          </a:p>
          <a:p>
            <a:pPr algn="just"/>
            <a:r>
              <a:rPr lang="ru-RU" b="1" dirty="0"/>
              <a:t>Нарушение настоящего Федерального закона влечет за собой в установленном порядке дисциплинарную, административную, уголовную и гражданско-правовую ответственность.</a:t>
            </a:r>
          </a:p>
          <a:p>
            <a:endParaRPr lang="ru-RU" dirty="0"/>
          </a:p>
        </p:txBody>
      </p:sp>
    </p:spTree>
    <p:extLst>
      <p:ext uri="{BB962C8B-B14F-4D97-AF65-F5344CB8AC3E}">
        <p14:creationId xmlns:p14="http://schemas.microsoft.com/office/powerpoint/2010/main" val="1174888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8307" y="213844"/>
            <a:ext cx="11194093" cy="1234858"/>
          </a:xfrm>
        </p:spPr>
        <p:txBody>
          <a:bodyPr>
            <a:normAutofit fontScale="90000"/>
          </a:bodyPr>
          <a:lstStyle/>
          <a:p>
            <a:pPr marL="342900" lvl="0" indent="-342900" algn="ctr">
              <a:spcBef>
                <a:spcPct val="20000"/>
              </a:spcBef>
            </a:pPr>
            <a:r>
              <a:rPr lang="ru-RU" sz="2400" b="1" i="1" dirty="0" smtClean="0">
                <a:solidFill>
                  <a:schemeClr val="tx1"/>
                </a:solidFill>
                <a:latin typeface="Arial" panose="020B0604020202020204" pitchFamily="34" charset="0"/>
                <a:ea typeface="+mn-ea"/>
                <a:cs typeface="Arial" panose="020B0604020202020204" pitchFamily="34" charset="0"/>
              </a:rPr>
              <a:t>Уголовный </a:t>
            </a:r>
            <a:r>
              <a:rPr lang="ru-RU" sz="2400" b="1" i="1" dirty="0">
                <a:solidFill>
                  <a:schemeClr val="tx1"/>
                </a:solidFill>
                <a:latin typeface="Arial" panose="020B0604020202020204" pitchFamily="34" charset="0"/>
                <a:ea typeface="+mn-ea"/>
                <a:cs typeface="Arial" panose="020B0604020202020204" pitchFamily="34" charset="0"/>
              </a:rPr>
              <a:t>кодекс Российской Федерации" от 13.06.1996 N 63-ФЗ (ред. от 22.11.2016</a:t>
            </a:r>
            <a:r>
              <a:rPr lang="ru-RU" sz="2400" b="1" i="1" dirty="0" smtClean="0">
                <a:solidFill>
                  <a:schemeClr val="tx1"/>
                </a:solidFill>
                <a:latin typeface="Arial" panose="020B0604020202020204" pitchFamily="34" charset="0"/>
                <a:ea typeface="+mn-ea"/>
                <a:cs typeface="Arial" panose="020B0604020202020204" pitchFamily="34" charset="0"/>
              </a:rPr>
              <a:t>) УК </a:t>
            </a:r>
            <a:r>
              <a:rPr lang="ru-RU" sz="2400" b="1" i="1" dirty="0">
                <a:solidFill>
                  <a:schemeClr val="tx1"/>
                </a:solidFill>
                <a:latin typeface="Arial" panose="020B0604020202020204" pitchFamily="34" charset="0"/>
                <a:ea typeface="+mn-ea"/>
                <a:cs typeface="Arial" panose="020B0604020202020204" pitchFamily="34" charset="0"/>
              </a:rPr>
              <a:t>РФ, Статья 122. Заражение ВИЧ-инфекцией</a:t>
            </a:r>
            <a:r>
              <a:rPr lang="ru-RU" sz="2000" b="1" dirty="0">
                <a:solidFill>
                  <a:prstClr val="black"/>
                </a:solidFill>
                <a:ea typeface="+mn-ea"/>
                <a:cs typeface="+mn-cs"/>
              </a:rPr>
              <a:t/>
            </a:r>
            <a:br>
              <a:rPr lang="ru-RU" sz="2000" b="1" dirty="0">
                <a:solidFill>
                  <a:prstClr val="black"/>
                </a:solidFill>
                <a:ea typeface="+mn-ea"/>
                <a:cs typeface="+mn-cs"/>
              </a:rPr>
            </a:br>
            <a:endParaRPr lang="ru-RU" dirty="0"/>
          </a:p>
        </p:txBody>
      </p:sp>
      <p:sp>
        <p:nvSpPr>
          <p:cNvPr id="3" name="Объект 2"/>
          <p:cNvSpPr>
            <a:spLocks noGrp="1"/>
          </p:cNvSpPr>
          <p:nvPr>
            <p:ph idx="1"/>
          </p:nvPr>
        </p:nvSpPr>
        <p:spPr>
          <a:xfrm>
            <a:off x="246345" y="1448702"/>
            <a:ext cx="11478016" cy="5409298"/>
          </a:xfrm>
        </p:spPr>
        <p:txBody>
          <a:bodyPr>
            <a:normAutofit fontScale="77500" lnSpcReduction="20000"/>
          </a:bodyPr>
          <a:lstStyle/>
          <a:p>
            <a:pPr algn="just"/>
            <a:r>
              <a:rPr lang="ru-RU" b="1" dirty="0" smtClean="0">
                <a:latin typeface="Arial" panose="020B0604020202020204" pitchFamily="34" charset="0"/>
                <a:cs typeface="Arial" panose="020B0604020202020204" pitchFamily="34" charset="0"/>
              </a:rPr>
              <a:t>1</a:t>
            </a:r>
            <a:r>
              <a:rPr lang="ru-RU" b="1" dirty="0">
                <a:latin typeface="Arial" panose="020B0604020202020204" pitchFamily="34" charset="0"/>
                <a:cs typeface="Arial" panose="020B0604020202020204" pitchFamily="34" charset="0"/>
              </a:rPr>
              <a:t>. Заведомое </a:t>
            </a:r>
            <a:r>
              <a:rPr lang="ru-RU" b="1" dirty="0" err="1">
                <a:latin typeface="Arial" panose="020B0604020202020204" pitchFamily="34" charset="0"/>
                <a:cs typeface="Arial" panose="020B0604020202020204" pitchFamily="34" charset="0"/>
              </a:rPr>
              <a:t>поставление</a:t>
            </a:r>
            <a:r>
              <a:rPr lang="ru-RU" b="1" dirty="0">
                <a:latin typeface="Arial" panose="020B0604020202020204" pitchFamily="34" charset="0"/>
                <a:cs typeface="Arial" panose="020B0604020202020204" pitchFamily="34" charset="0"/>
              </a:rPr>
              <a:t> другого лица в опасность заражения ВИЧ-инфекцией -</a:t>
            </a:r>
          </a:p>
          <a:p>
            <a:pPr algn="just"/>
            <a:r>
              <a:rPr lang="ru-RU" b="1" dirty="0">
                <a:latin typeface="Arial" panose="020B0604020202020204" pitchFamily="34" charset="0"/>
                <a:cs typeface="Arial" panose="020B0604020202020204" pitchFamily="34" charset="0"/>
              </a:rPr>
              <a:t>наказывается ограничением свободы на срок до трех лет, либо принудительными работами на срок до одного года, либо арестом на срок до шести месяцев, либо лишением свободы на срок до одного года.</a:t>
            </a:r>
          </a:p>
          <a:p>
            <a:pPr algn="just"/>
            <a:r>
              <a:rPr lang="ru-RU" b="1" dirty="0" smtClean="0">
                <a:latin typeface="Arial" panose="020B0604020202020204" pitchFamily="34" charset="0"/>
                <a:cs typeface="Arial" panose="020B0604020202020204" pitchFamily="34" charset="0"/>
              </a:rPr>
              <a:t>2</a:t>
            </a:r>
            <a:r>
              <a:rPr lang="ru-RU" b="1" dirty="0">
                <a:latin typeface="Arial" panose="020B0604020202020204" pitchFamily="34" charset="0"/>
                <a:cs typeface="Arial" panose="020B0604020202020204" pitchFamily="34" charset="0"/>
              </a:rPr>
              <a:t>. Заражение другого лица ВИЧ-инфекцией лицом, знавшим о наличии у него этой болезни, </a:t>
            </a:r>
            <a:r>
              <a:rPr lang="ru-RU" b="1" dirty="0" smtClean="0">
                <a:latin typeface="Arial" panose="020B0604020202020204" pitchFamily="34" charset="0"/>
                <a:cs typeface="Arial" panose="020B0604020202020204" pitchFamily="34" charset="0"/>
              </a:rPr>
              <a:t>наказывается </a:t>
            </a:r>
            <a:r>
              <a:rPr lang="ru-RU" b="1" dirty="0">
                <a:latin typeface="Arial" panose="020B0604020202020204" pitchFamily="34" charset="0"/>
                <a:cs typeface="Arial" panose="020B0604020202020204" pitchFamily="34" charset="0"/>
              </a:rPr>
              <a:t>лишением свободы на срок до пяти лет.</a:t>
            </a:r>
          </a:p>
          <a:p>
            <a:pPr algn="just"/>
            <a:r>
              <a:rPr lang="ru-RU" b="1" dirty="0">
                <a:latin typeface="Arial" panose="020B0604020202020204" pitchFamily="34" charset="0"/>
                <a:cs typeface="Arial" panose="020B0604020202020204" pitchFamily="34" charset="0"/>
              </a:rPr>
              <a:t>3. Деяние, предусмотренное частью второй настоящей статьи, совершенное в отношении двух или более лиц либо в отношении несовершеннолетнего, -</a:t>
            </a:r>
          </a:p>
          <a:p>
            <a:pPr algn="just"/>
            <a:r>
              <a:rPr lang="ru-RU" b="1" dirty="0" smtClean="0">
                <a:latin typeface="Arial" panose="020B0604020202020204" pitchFamily="34" charset="0"/>
                <a:cs typeface="Arial" panose="020B0604020202020204" pitchFamily="34" charset="0"/>
              </a:rPr>
              <a:t>наказывается </a:t>
            </a:r>
            <a:r>
              <a:rPr lang="ru-RU" b="1" dirty="0">
                <a:latin typeface="Arial" panose="020B0604020202020204" pitchFamily="34" charset="0"/>
                <a:cs typeface="Arial" panose="020B0604020202020204" pitchFamily="34" charset="0"/>
              </a:rPr>
              <a:t>лишением свободы на срок до восьми лет с лишением права занимать определенные должности или заниматься определенной деятельностью на срок до десяти лет либо без такового.</a:t>
            </a:r>
          </a:p>
          <a:p>
            <a:pPr algn="just"/>
            <a:r>
              <a:rPr lang="ru-RU" b="1" dirty="0">
                <a:latin typeface="Arial" panose="020B0604020202020204" pitchFamily="34" charset="0"/>
                <a:cs typeface="Arial" panose="020B0604020202020204" pitchFamily="34" charset="0"/>
              </a:rPr>
              <a:t>4. Заражение другого лица ВИЧ-инфекцией вследствие ненадлежащего исполнения лицом своих профессиональных обязанностей -</a:t>
            </a:r>
          </a:p>
          <a:p>
            <a:pPr algn="just"/>
            <a:r>
              <a:rPr lang="ru-RU" b="1" dirty="0">
                <a:latin typeface="Arial" panose="020B0604020202020204" pitchFamily="34" charset="0"/>
                <a:cs typeface="Arial" panose="020B0604020202020204" pitchFamily="34" charset="0"/>
              </a:rPr>
              <a:t>наказывается принудительными работами на срок до пяти лет с лишением права занимать определенные должности или заниматься определенной деятельностью на срок до трех лет или без такового либо лишением свободы на срок до пяти лет с лишением права занимать определенные должности или заниматься определенной деятельностью на срок до трех лет.</a:t>
            </a:r>
          </a:p>
          <a:p>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087326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9450" y="2135744"/>
            <a:ext cx="9404723" cy="1400530"/>
          </a:xfrm>
        </p:spPr>
        <p:txBody>
          <a:bodyPr/>
          <a:lstStyle/>
          <a:p>
            <a:pPr algn="ctr"/>
            <a:r>
              <a:rPr lang="ru-RU" b="1" dirty="0"/>
              <a:t>ВОПРОСЫ И ОТВЕТЫ</a:t>
            </a:r>
          </a:p>
        </p:txBody>
      </p:sp>
    </p:spTree>
    <p:extLst>
      <p:ext uri="{BB962C8B-B14F-4D97-AF65-F5344CB8AC3E}">
        <p14:creationId xmlns:p14="http://schemas.microsoft.com/office/powerpoint/2010/main" val="1317511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38200" y="2263231"/>
            <a:ext cx="10515600" cy="1165769"/>
          </a:xfrm>
        </p:spPr>
        <p:txBody>
          <a:bodyPr>
            <a:normAutofit/>
          </a:bodyPr>
          <a:lstStyle/>
          <a:p>
            <a:pPr marL="0" indent="0" algn="ctr">
              <a:buNone/>
            </a:pPr>
            <a:r>
              <a:rPr lang="ru-RU" sz="6600" b="1" dirty="0">
                <a:ln w="22225">
                  <a:solidFill>
                    <a:schemeClr val="accent2"/>
                  </a:solidFill>
                  <a:prstDash val="solid"/>
                </a:ln>
                <a:solidFill>
                  <a:srgbClr val="FFFF00"/>
                </a:solidFill>
              </a:rPr>
              <a:t>СПАСИБО ЗА ВНИМАНИЕ !</a:t>
            </a:r>
          </a:p>
        </p:txBody>
      </p:sp>
    </p:spTree>
    <p:extLst>
      <p:ext uri="{BB962C8B-B14F-4D97-AF65-F5344CB8AC3E}">
        <p14:creationId xmlns:p14="http://schemas.microsoft.com/office/powerpoint/2010/main" val="211575542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1116</TotalTime>
  <Words>1261</Words>
  <Application>Microsoft Office PowerPoint</Application>
  <PresentationFormat>Широкоэкранный</PresentationFormat>
  <Paragraphs>128</Paragraphs>
  <Slides>23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23</vt:i4>
      </vt:variant>
    </vt:vector>
  </HeadingPairs>
  <TitlesOfParts>
    <vt:vector size="29" baseType="lpstr">
      <vt:lpstr>Arial</vt:lpstr>
      <vt:lpstr>Calibri</vt:lpstr>
      <vt:lpstr>Calibri Light</vt:lpstr>
      <vt:lpstr>Century Gothic</vt:lpstr>
      <vt:lpstr>Times New Roman</vt:lpstr>
      <vt:lpstr>Тема Office</vt:lpstr>
      <vt:lpstr>ВИЧ-ИНФЕКЦИЯ… СЕГОДНЯ</vt:lpstr>
      <vt:lpstr>ЧТО  ТАКОЕ  «ВИЧ», «ВИЧ-ИНФЕКЦИЯ» и  «СПИД» ?</vt:lpstr>
      <vt:lpstr>РАСПРОСТРАНЕННОСТЬ  ВИЧ - ИНФЕКЦИИ </vt:lpstr>
      <vt:lpstr>ЧЕМ ОПАСЕН ВИЧ ?</vt:lpstr>
      <vt:lpstr>КАК ПЕРЕДАЕТСЯ ВИЧ ?</vt:lpstr>
      <vt:lpstr>ЧЕРЕЗ ЧТО ПЕРЕДАЕТСЯ ВИЧ ?</vt:lpstr>
      <vt:lpstr>КАК НЕ ПЕРЕДАЕТСЯ ВИЧ </vt:lpstr>
      <vt:lpstr>КТО В ГРУППЕ РИСКА  ПО ВИЧ-ИНФЕКЦИИ ?</vt:lpstr>
      <vt:lpstr>КАК ОБНАРУЖИТЬ ВИЧ-ИНФЕКЦИЮ ?</vt:lpstr>
      <vt:lpstr>СКРЫТЫЙ ПЕРИОД  ВИЧ-ИНФЕКЦИИ</vt:lpstr>
      <vt:lpstr>ВИЧ- ЭТО ВСЕГДА ЗАБОЛЕВАНИЕ !</vt:lpstr>
      <vt:lpstr>КАК ЖЕНЩИНЕ С ВИЧ РОДИТЬ ЗДОРОВОГО РЕБЁНКА ?</vt:lpstr>
      <vt:lpstr>ЛЕЧЕНИЕ  ВИЧ-ИНФЕКЦИИ</vt:lpstr>
      <vt:lpstr>ЧТО ПОВЫШАЕТ РИСК ЗАРАЖЕНИЯ ВИЧ ?</vt:lpstr>
      <vt:lpstr>КАК СНИЗИТЬ РИСК ЗАРАЖЕНИЯ ВИЧ-ИНФЕКЦИЕЙ</vt:lpstr>
      <vt:lpstr>ГДЕ И КАК ОБСЛЕДОВАТЬСЯ НА ВИЧ ?</vt:lpstr>
      <vt:lpstr>Санитарно-эпидемиологические правила СП 3.1.5.2826-10 ПРОФИЛАКТИКА ВИЧ-ИНФЕКЦИИ</vt:lpstr>
      <vt:lpstr>КАК ОТНОСИТЬСЯ К ВИЧ-ИНФИЦИРОВАННЫМ?</vt:lpstr>
      <vt:lpstr>КАКОЙ ИНФОРМАЦИИ ВЕРИТЬ?</vt:lpstr>
      <vt:lpstr>38-ФЗ О ПРЕДУПРЕЖДЕНИИ РАСПРОСТРАНЕНИЯ В РОССИЙСКОЙ ФЕДЕРАЦИИ ЗАБОЛЕВАНИЯ, ВЫЗЫВАЕМОГО ВИРУСОМ ИММУНОДЕФИЦИТА ЧЕЛОВЕКА (ВИЧ-ИНФЕКЦИИ) Принят Государственной Думой 24 февраля 1995 года  </vt:lpstr>
      <vt:lpstr>Уголовный кодекс Российской Федерации" от 13.06.1996 N 63-ФЗ (ред. от 22.11.2016) УК РФ, Статья 122. Заражение ВИЧ-инфекцией </vt:lpstr>
      <vt:lpstr>ВОПРОСЫ И ОТВЕТЫ</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ZGVMED</dc:creator>
  <cp:lastModifiedBy>user</cp:lastModifiedBy>
  <cp:revision>66</cp:revision>
  <cp:lastPrinted>2019-04-29T10:49:53Z</cp:lastPrinted>
  <dcterms:created xsi:type="dcterms:W3CDTF">2018-02-15T06:23:09Z</dcterms:created>
  <dcterms:modified xsi:type="dcterms:W3CDTF">2019-05-06T06:51:23Z</dcterms:modified>
</cp:coreProperties>
</file>